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legacyDocTextInfo.bin" ContentType="application/vnd.ms-office.legacyDocTextInfo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310" r:id="rId4"/>
    <p:sldId id="303" r:id="rId5"/>
    <p:sldId id="272" r:id="rId6"/>
    <p:sldId id="274" r:id="rId7"/>
    <p:sldId id="275" r:id="rId8"/>
    <p:sldId id="304" r:id="rId9"/>
    <p:sldId id="259" r:id="rId10"/>
    <p:sldId id="305" r:id="rId11"/>
    <p:sldId id="308" r:id="rId12"/>
    <p:sldId id="260" r:id="rId13"/>
    <p:sldId id="263" r:id="rId14"/>
    <p:sldId id="276" r:id="rId15"/>
    <p:sldId id="264" r:id="rId16"/>
    <p:sldId id="278" r:id="rId17"/>
    <p:sldId id="309" r:id="rId18"/>
    <p:sldId id="265" r:id="rId19"/>
    <p:sldId id="282" r:id="rId20"/>
    <p:sldId id="285" r:id="rId21"/>
    <p:sldId id="283" r:id="rId22"/>
    <p:sldId id="266" r:id="rId23"/>
    <p:sldId id="307" r:id="rId24"/>
    <p:sldId id="279" r:id="rId25"/>
    <p:sldId id="280" r:id="rId26"/>
    <p:sldId id="268" r:id="rId27"/>
    <p:sldId id="269" r:id="rId28"/>
    <p:sldId id="286" r:id="rId29"/>
    <p:sldId id="287" r:id="rId30"/>
    <p:sldId id="288" r:id="rId31"/>
    <p:sldId id="313" r:id="rId32"/>
    <p:sldId id="290" r:id="rId33"/>
    <p:sldId id="299" r:id="rId34"/>
    <p:sldId id="311" r:id="rId35"/>
    <p:sldId id="312" r:id="rId36"/>
    <p:sldId id="314" r:id="rId37"/>
    <p:sldId id="315" r:id="rId38"/>
    <p:sldId id="316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301" r:id="rId47"/>
    <p:sldId id="302" r:id="rId48"/>
    <p:sldId id="270" r:id="rId4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FF33"/>
    <a:srgbClr val="FF0000"/>
    <a:srgbClr val="FFFF00"/>
    <a:srgbClr val="FF33CC"/>
    <a:srgbClr val="0066FF"/>
    <a:srgbClr val="CCFF66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803" autoAdjust="0"/>
  </p:normalViewPr>
  <p:slideViewPr>
    <p:cSldViewPr>
      <p:cViewPr>
        <p:scale>
          <a:sx n="75" d="100"/>
          <a:sy n="75" d="100"/>
        </p:scale>
        <p:origin x="-3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2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06/relationships/legacyDocTextInfo" Target="legacyDocTextInfo.bin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7.bin"/><Relationship Id="rId2" Type="http://schemas.microsoft.com/office/2006/relationships/legacyDiagramText" Target="legacyDiagramText6.bin"/><Relationship Id="rId1" Type="http://schemas.microsoft.com/office/2006/relationships/legacyDiagramText" Target="legacyDiagramText5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446DCB-8253-49E2-8644-597F07600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DD51F42-2D57-412E-AAB4-9C1A73EB0A93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9B2874-8D04-4C78-AA53-63C5A4C96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D26A05-9DD3-482F-AD76-9E9F3B55B75C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772D2A-07EB-4C8D-933B-831FF9538003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33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42E724-5538-4E62-B74B-CFC7B43888A6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39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A138E6-8036-46CF-905D-98B75BE82F28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40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A0AB6C-33EB-47C6-ACE3-EE7F4F47D76F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41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139D4D-CA58-4321-B02C-DD59E43041A6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42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3DD2B7-AA58-467F-98A2-4EF0725C2A29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43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B88997-B655-4B5F-885B-2105D1497CA1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44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DB85DE-311F-487B-B4E8-73C9300C9742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45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0322D0-65B7-49F0-B58A-FDB1ACCAE850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46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F6B6FD-F8B0-4E18-893F-6FA26A2A6300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5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23563D-F443-4069-B0BE-BB850F3DC3AD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6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4240A7-3AB9-4DC6-9B1B-A858874F0E69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7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8906DF-C5BE-4481-9CE3-1A2A05FEF60D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20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6910C9-0215-436A-A248-53CEE969EF52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24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18CB4F-1061-4712-A581-7AC07BB92C7D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29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B780B9-1D0B-4402-8464-69952026BF57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30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1E5FD-FE5E-47B7-AADE-83D743559D19}" type="slidenum">
              <a:rPr lang="en-GB" smtClean="0">
                <a:ea typeface="Lucida Sans Unicode" pitchFamily="34" charset="0"/>
                <a:cs typeface="Lucida Sans Unicode" pitchFamily="34" charset="0"/>
              </a:rPr>
              <a:pPr/>
              <a:t>32</a:t>
            </a:fld>
            <a:endParaRPr lang="en-GB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8948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948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C91-831F-4A3F-8267-26794BE4D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6A3F3-7690-4E52-B535-00308C9D5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CD523-97BF-45E3-887A-6C6EFD8C7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02CEC-A171-433C-B5EC-DD797D69B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219BB-EAA6-448D-BA12-5C1B869405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FF589-2934-4AC8-8F2E-F2C1744D1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56319-52B8-423C-8DFE-1847665AB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77B52-988D-439C-BFA4-A521C6B91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646F1-32C0-4120-AAFB-11444A232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05A34-798F-4248-B7CB-49234179A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288CF-A867-4237-8A0C-484096EA0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1A8E8-7DD1-44F3-A0A7-82525AA96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8EFFF-AEEE-4B0F-A2BC-ED50D1A5A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0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8841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2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3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4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5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5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5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5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45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116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8845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845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8845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845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846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46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46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85A027A-97A4-4617-AF9C-5594737D5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6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  <p:sldLayoutId id="2147483975" r:id="rId13"/>
  </p:sldLayoutIdLst>
  <p:transition advTm="0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2939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Обобщение по теме: 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«Эволюционное учение</a:t>
            </a:r>
            <a:r>
              <a:rPr lang="ru-RU" sz="5400" dirty="0" smtClean="0">
                <a:solidFill>
                  <a:srgbClr val="00B050"/>
                </a:solidFill>
                <a:latin typeface="Arial Black" pitchFamily="34" charset="0"/>
              </a:rPr>
              <a:t>»</a:t>
            </a:r>
          </a:p>
        </p:txBody>
      </p:sp>
      <p:pic>
        <p:nvPicPr>
          <p:cNvPr id="5123" name="Рисунок 1" descr="http://bio.1september.ru/2002/01/13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786" y="1928802"/>
            <a:ext cx="3997325" cy="4200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857752" y="4500570"/>
            <a:ext cx="42862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ru-RU" sz="1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Урок биологии в 11 классе</a:t>
            </a:r>
          </a:p>
          <a:p>
            <a:pPr algn="r"/>
            <a:r>
              <a:rPr lang="ru-RU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Учитель: </a:t>
            </a:r>
            <a:r>
              <a:rPr lang="ru-RU" sz="1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Тарабрина</a:t>
            </a:r>
            <a:r>
              <a:rPr lang="ru-RU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Татьяна Борисовна</a:t>
            </a:r>
            <a:endParaRPr lang="ru-RU" sz="18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sz="1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slow" advTm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2060"/>
                </a:solidFill>
                <a:latin typeface="Broadway" pitchFamily="82" charset="0"/>
              </a:rPr>
              <a:t>Изменчивость</a:t>
            </a:r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Наследственная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</a:rPr>
              <a:t>Мутации;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</a:rPr>
              <a:t>Комбинативная изменчивость;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</a:rPr>
              <a:t>Соотносительная изменчивость;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ru-RU" dirty="0" err="1" smtClean="0">
                <a:solidFill>
                  <a:srgbClr val="002060"/>
                </a:solidFill>
              </a:rPr>
              <a:t>Модификационная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14341" name="Line 7"/>
          <p:cNvSpPr>
            <a:spLocks noChangeShapeType="1"/>
          </p:cNvSpPr>
          <p:nvPr/>
        </p:nvSpPr>
        <p:spPr bwMode="auto">
          <a:xfrm flipH="1">
            <a:off x="2843213" y="1268413"/>
            <a:ext cx="7207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5148263" y="1268413"/>
            <a:ext cx="8651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/>
          </p:cNvSpPr>
          <p:nvPr/>
        </p:nvSpPr>
        <p:spPr bwMode="auto">
          <a:xfrm>
            <a:off x="357158" y="42860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2800" kern="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2800" kern="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800" kern="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Мутационная изменчивость:</a:t>
            </a:r>
            <a:br>
              <a:rPr lang="ru-RU" sz="2800" kern="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800" b="1" kern="0" dirty="0" err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М</a:t>
            </a:r>
            <a:r>
              <a:rPr lang="ru-RU" sz="2800" kern="0" dirty="0" err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одификационная</a:t>
            </a:r>
            <a:r>
              <a:rPr lang="ru-RU" sz="2800" kern="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800" kern="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изменчивость:</a:t>
            </a:r>
            <a:br>
              <a:rPr lang="ru-RU" sz="2800" kern="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endParaRPr lang="ru-RU" sz="2800" kern="0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/>
          </p:cNvSpPr>
          <p:nvPr/>
        </p:nvSpPr>
        <p:spPr bwMode="auto">
          <a:xfrm>
            <a:off x="457200" y="1422400"/>
            <a:ext cx="82296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1.Передается по наследству.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2.Зависит от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числа и структуры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хромосом.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3.Соответствие   изменений организма действию факторов среды.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4.Изменчивость адекватна по отношению к вызвавшей причине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5.Пределы ее изменчивости ,называют нормой реакции.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6.Служит материалом для эволюции.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7.Сюда относится комбинативная изменчивость.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•"/>
              <a:defRPr/>
            </a:pP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Борьба за существование</a:t>
            </a:r>
          </a:p>
        </p:txBody>
      </p:sp>
      <p:graphicFrame>
        <p:nvGraphicFramePr>
          <p:cNvPr id="1026" name="Organization Chart 6"/>
          <p:cNvGraphicFramePr>
            <a:graphicFrameLocks/>
          </p:cNvGraphicFramePr>
          <p:nvPr>
            <p:ph type="dgm" idx="1"/>
          </p:nvPr>
        </p:nvGraphicFramePr>
        <p:xfrm>
          <a:off x="431800" y="1589088"/>
          <a:ext cx="8208963" cy="446405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 advTm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Борьба за существование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1.плоды вместе с сеном попадают в желудок овцы;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2.плодами  питаются многие птицы;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3.всходами питаются травоядные животные;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4.топчут люди, автомашины, тракторы;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5.мешают другие более высокие растения (пырей, крапива, кустарники);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6.сами одуванчики вытесняют друг друга;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7.семена погибают в пустыне, Антарктиде, на скалах;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8.семена погибают и в средней полосе, если они упадут на неблагоприятные для прорастания условия;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9.растения гибнут от сильных морозов и засухи;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10.растения гибнут от болезнетворных бактерий и вирусов.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 </a:t>
            </a:r>
          </a:p>
          <a:p>
            <a:pPr>
              <a:lnSpc>
                <a:spcPct val="90000"/>
              </a:lnSpc>
              <a:defRPr/>
            </a:pPr>
            <a:endParaRPr lang="ru-RU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Естественный отбор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752600" y="1295400"/>
            <a:ext cx="4038600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2438400" y="2057400"/>
            <a:ext cx="4038600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Стабилизирующий отбор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Движущий отбор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Дизруптивный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отбор</a:t>
            </a: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  <a:t>Естественный отбор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0" y="1524000"/>
            <a:ext cx="4038600" cy="21891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Движущий отбор</a:t>
            </a:r>
          </a:p>
        </p:txBody>
      </p:sp>
      <p:sp>
        <p:nvSpPr>
          <p:cNvPr id="174085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800600" y="1524000"/>
            <a:ext cx="4038600" cy="21891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Стабилизирующий отбор</a:t>
            </a:r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    Характерные признаки для: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1.Условия среды изменяются;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2.Сохраняется средняя величина показателя;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3.Условия среды постоянны;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4.Происходит изменение  признака;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5.Происходит сохранение признака;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6.Приводит к образованию нового вида;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rgbClr val="002060"/>
              </a:solidFill>
            </a:endParaRP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2268538" y="2276475"/>
            <a:ext cx="503237" cy="1439863"/>
          </a:xfrm>
          <a:prstGeom prst="upArrow">
            <a:avLst>
              <a:gd name="adj1" fmla="val 50000"/>
              <a:gd name="adj2" fmla="val 7153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utoShape 9"/>
          <p:cNvSpPr>
            <a:spLocks noChangeArrowheads="1"/>
          </p:cNvSpPr>
          <p:nvPr/>
        </p:nvSpPr>
        <p:spPr bwMode="auto">
          <a:xfrm>
            <a:off x="6804025" y="2349500"/>
            <a:ext cx="504825" cy="1439863"/>
          </a:xfrm>
          <a:prstGeom prst="upArrow">
            <a:avLst>
              <a:gd name="adj1" fmla="val 50000"/>
              <a:gd name="adj2" fmla="val 71305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>
              <a:solidFill>
                <a:srgbClr val="FF33CC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Привет я новая Winda\Мои документы\ароморфоз\EVOLUChENIE11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44650"/>
            <a:ext cx="7775575" cy="4765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51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28596" y="428604"/>
            <a:ext cx="8553450" cy="1144588"/>
          </a:xfrm>
        </p:spPr>
        <p:txBody>
          <a:bodyPr/>
          <a:lstStyle/>
          <a:p>
            <a:pPr eaLnBrk="1">
              <a:defRPr/>
            </a:pP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</a:rPr>
              <a:t>Рассмотрите изображённые на рисунке клювы птиц – </a:t>
            </a:r>
            <a:r>
              <a:rPr lang="ru-RU" sz="2200" dirty="0" err="1" smtClean="0">
                <a:solidFill>
                  <a:schemeClr val="accent6">
                    <a:lumMod val="50000"/>
                  </a:schemeClr>
                </a:solidFill>
              </a:rPr>
              <a:t>нектарниц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6">
                    <a:lumMod val="50000"/>
                  </a:schemeClr>
                </a:solidFill>
              </a:rPr>
              <a:t>орехоядных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</a:rPr>
              <a:t>, зерноядных и насекомоядных.  Укажите причины возникновения такого многообразия форм клюва.  Как Ч. Дарвин назвал этот процесс?</a:t>
            </a: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Способы видообразования</a:t>
            </a: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685800" y="1905000"/>
            <a:ext cx="33575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АЛЛОПАТРИЧЕСКОЕ, </a:t>
            </a:r>
          </a:p>
          <a:p>
            <a:r>
              <a:rPr lang="ru-RU" sz="2800" b="1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или географическое</a:t>
            </a:r>
          </a:p>
        </p:txBody>
      </p:sp>
      <p:pic>
        <p:nvPicPr>
          <p:cNvPr id="20484" name="Picture 14" descr="111111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200400"/>
            <a:ext cx="1447800" cy="275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4876800" y="1905000"/>
            <a:ext cx="3390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СИМПАТРИЧЕСКОЕ</a:t>
            </a:r>
          </a:p>
          <a:p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или экологическое</a:t>
            </a:r>
          </a:p>
        </p:txBody>
      </p:sp>
      <p:pic>
        <p:nvPicPr>
          <p:cNvPr id="20486" name="Picture 13" descr="222222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124200"/>
            <a:ext cx="1492250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smtClean="0">
                <a:cs typeface="Times New Roman" pitchFamily="18" charset="0"/>
              </a:rPr>
              <a:t>Главные направления прогрессивной эволюции</a:t>
            </a:r>
            <a:r>
              <a:rPr lang="ru-RU" smtClean="0"/>
              <a:t> </a:t>
            </a:r>
          </a:p>
        </p:txBody>
      </p:sp>
      <p:graphicFrame>
        <p:nvGraphicFramePr>
          <p:cNvPr id="2050" name="Organization Chart 29"/>
          <p:cNvGraphicFramePr>
            <a:graphicFrameLocks/>
          </p:cNvGraphicFramePr>
          <p:nvPr>
            <p:ph type="dgm" idx="1"/>
          </p:nvPr>
        </p:nvGraphicFramePr>
        <p:xfrm>
          <a:off x="431800" y="1589088"/>
          <a:ext cx="8208963" cy="446405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3292475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200" b="1" i="1">
                <a:cs typeface="Times New Roman" pitchFamily="18" charset="0"/>
              </a:rPr>
              <a:t>. </a:t>
            </a:r>
            <a:endParaRPr lang="ru-RU"/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ru-RU" sz="2200" dirty="0" smtClean="0"/>
              <a:t>Определите, какими буквами на схеме представлены ароморфоз, идиоадаптация, дегенерация? </a:t>
            </a:r>
          </a:p>
        </p:txBody>
      </p:sp>
      <p:pic>
        <p:nvPicPr>
          <p:cNvPr id="21507" name="Picture 2" descr="C:\Documents and Settings\Привет я новая Winda\Мои документы\ароморфоз\ta130020601[1]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97000" y="1808163"/>
            <a:ext cx="6673850" cy="4406900"/>
          </a:xfrm>
        </p:spPr>
      </p:pic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2910" y="428605"/>
            <a:ext cx="7772400" cy="1285884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  <a:t>Цели урока: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71472" y="2143116"/>
            <a:ext cx="8215313" cy="3567112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</a:rPr>
              <a:t>Обобщение знаний по теме: «Эволюционное учение»;</a:t>
            </a:r>
          </a:p>
          <a:p>
            <a:pPr marL="609600" indent="-609600" algn="l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</a:rPr>
              <a:t>Систематизация знаний, понятий, терминов по данной теме.</a:t>
            </a:r>
          </a:p>
          <a:p>
            <a:pPr marL="609600" indent="-609600" algn="l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</a:rPr>
              <a:t>Формирование и становление мировоззрения.</a:t>
            </a:r>
          </a:p>
          <a:p>
            <a:pPr marL="609600" indent="-609600" algn="l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marL="609600" indent="-609600" algn="l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 noChangeArrowheads="1"/>
          </p:cNvPicPr>
          <p:nvPr/>
        </p:nvPicPr>
        <p:blipFill>
          <a:blip r:embed="rId3">
            <a:lum bright="26000" contrast="72000"/>
          </a:blip>
          <a:srcRect/>
          <a:stretch>
            <a:fillRect/>
          </a:stretch>
        </p:blipFill>
        <p:spPr bwMode="auto">
          <a:xfrm>
            <a:off x="3729038" y="188913"/>
            <a:ext cx="5145087" cy="6415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3" name="Содержимое 5"/>
          <p:cNvSpPr>
            <a:spLocks noGrp="1"/>
          </p:cNvSpPr>
          <p:nvPr>
            <p:ph sz="half" idx="4294967295"/>
          </p:nvPr>
        </p:nvSpPr>
        <p:spPr>
          <a:xfrm>
            <a:off x="0" y="1604963"/>
            <a:ext cx="3662363" cy="4524375"/>
          </a:xfrm>
        </p:spPr>
        <p:txBody>
          <a:bodyPr/>
          <a:lstStyle/>
          <a:p>
            <a:pPr algn="ctr" eaLnBrk="1">
              <a:buFont typeface="Wingdings" charset="2"/>
              <a:buBlip>
                <a:blip r:embed="rId4"/>
              </a:buBlip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Давайте, пользуясь рисунком, проследим возникновение крупных ароморфозов у позвоночных животных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ru-RU" sz="2200" dirty="0" smtClean="0"/>
              <a:t>Какой процесс происходит в природе чаще: ароморфоз или идиоадаптация?</a:t>
            </a:r>
          </a:p>
        </p:txBody>
      </p:sp>
      <p:pic>
        <p:nvPicPr>
          <p:cNvPr id="23555" name="Picture 2" descr="C:\Documents and Settings\Привет я новая Winda\Мои документы\ароморфоз\33[1]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42975" y="1549400"/>
            <a:ext cx="7581900" cy="4602163"/>
          </a:xfrm>
        </p:spPr>
      </p:pic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Определить направления эволюции: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1.Автотрофный тип питания;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2.Половое размножение;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3.Разная форма листьев;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4.Забота о потомстве;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5.Отсутствие листьев у паразитических растений;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6.Теплокровность;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7.Исчезновение глаз у животных, населяющих пещеру;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8.Разные типы конечностей у млекопитающих;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9.Разнообразная форма  тела у рыб;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10.Редукция органов чувств, пищеварительной системы у паразитических червей</a:t>
            </a: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-4-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charset="2"/>
              <a:buNone/>
              <a:defRPr/>
            </a:pPr>
            <a:r>
              <a:rPr lang="ru-RU" sz="4400" b="1" i="1" dirty="0" smtClean="0">
                <a:solidFill>
                  <a:srgbClr val="00B050"/>
                </a:solidFill>
              </a:rPr>
              <a:t>«Основные закономерности эволюции».</a:t>
            </a:r>
            <a:endParaRPr lang="ru-RU" sz="4400" dirty="0" smtClean="0">
              <a:solidFill>
                <a:srgbClr val="00B050"/>
              </a:solidFill>
            </a:endParaRPr>
          </a:p>
          <a:p>
            <a:pPr>
              <a:buFont typeface="Wingdings" charset="2"/>
              <a:buBlip>
                <a:blip r:embed="rId2"/>
              </a:buBlip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dirty="0" smtClean="0"/>
              <a:t> </a:t>
            </a:r>
            <a:r>
              <a:rPr lang="en-GB" b="1" dirty="0" err="1" smtClean="0"/>
              <a:t>Основные</a:t>
            </a:r>
            <a:r>
              <a:rPr lang="en-GB" b="1" dirty="0" smtClean="0"/>
              <a:t> </a:t>
            </a:r>
            <a:r>
              <a:rPr lang="en-GB" b="1" dirty="0" err="1" smtClean="0"/>
              <a:t>закономерности</a:t>
            </a:r>
            <a:r>
              <a:rPr lang="en-GB" b="1" dirty="0" smtClean="0"/>
              <a:t> </a:t>
            </a:r>
            <a:r>
              <a:rPr lang="en-GB" b="1" dirty="0" err="1" smtClean="0"/>
              <a:t>эволюции</a:t>
            </a:r>
            <a:endParaRPr lang="en-GB" b="1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4525962"/>
          </a:xfrm>
        </p:spPr>
        <p:txBody>
          <a:bodyPr/>
          <a:lstStyle/>
          <a:p>
            <a:pPr algn="ctr"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endParaRPr lang="ru-RU" sz="3600" b="1" i="1" u="sng" dirty="0" smtClean="0">
              <a:solidFill>
                <a:srgbClr val="66FF33"/>
              </a:solidFill>
            </a:endParaRPr>
          </a:p>
          <a:p>
            <a:pPr algn="ctr"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sz="3600" b="1" i="1" u="sng" dirty="0" smtClean="0">
                <a:solidFill>
                  <a:srgbClr val="66FF33"/>
                </a:solidFill>
              </a:rPr>
              <a:t>Дать определение терминам</a:t>
            </a:r>
          </a:p>
          <a:p>
            <a:pPr algn="ctr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600" dirty="0" err="1" smtClean="0">
                <a:solidFill>
                  <a:srgbClr val="002060"/>
                </a:solidFill>
              </a:rPr>
              <a:t>дивергенция</a:t>
            </a:r>
            <a:r>
              <a:rPr lang="en-GB" sz="3600" dirty="0" smtClean="0">
                <a:solidFill>
                  <a:srgbClr val="002060"/>
                </a:solidFill>
              </a:rPr>
              <a:t> – </a:t>
            </a:r>
            <a:r>
              <a:rPr lang="en-GB" sz="3600" dirty="0" err="1" smtClean="0">
                <a:solidFill>
                  <a:srgbClr val="002060"/>
                </a:solidFill>
              </a:rPr>
              <a:t>гомологичные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органы</a:t>
            </a:r>
            <a:endParaRPr lang="en-GB" sz="3600" dirty="0" smtClean="0">
              <a:solidFill>
                <a:srgbClr val="002060"/>
              </a:solidFill>
            </a:endParaRPr>
          </a:p>
          <a:p>
            <a:pPr algn="ctr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600" dirty="0" err="1" smtClean="0">
                <a:solidFill>
                  <a:srgbClr val="002060"/>
                </a:solidFill>
              </a:rPr>
              <a:t>конвергенция</a:t>
            </a:r>
            <a:r>
              <a:rPr lang="en-GB" sz="3600" dirty="0" smtClean="0">
                <a:solidFill>
                  <a:srgbClr val="002060"/>
                </a:solidFill>
              </a:rPr>
              <a:t> – </a:t>
            </a:r>
            <a:r>
              <a:rPr lang="en-GB" sz="3600" dirty="0" err="1" smtClean="0">
                <a:solidFill>
                  <a:srgbClr val="002060"/>
                </a:solidFill>
              </a:rPr>
              <a:t>аналогичные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органы</a:t>
            </a:r>
            <a:endParaRPr lang="en-GB" sz="3600" dirty="0" smtClean="0">
              <a:solidFill>
                <a:srgbClr val="002060"/>
              </a:solidFill>
            </a:endParaRPr>
          </a:p>
          <a:p>
            <a:pPr algn="ctr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600" dirty="0" err="1" smtClean="0">
                <a:solidFill>
                  <a:srgbClr val="002060"/>
                </a:solidFill>
              </a:rPr>
              <a:t>параллелизм</a:t>
            </a:r>
            <a:endParaRPr lang="en-GB" sz="3600" dirty="0" smtClean="0">
              <a:solidFill>
                <a:srgbClr val="002060"/>
              </a:solidFill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-90488" y="1530350"/>
            <a:ext cx="654051" cy="798513"/>
          </a:xfrm>
          <a:prstGeom prst="rect">
            <a:avLst/>
          </a:prstGeom>
          <a:noFill/>
          <a:ln w="108000">
            <a:noFill/>
            <a:round/>
            <a:headEnd/>
            <a:tailEnd/>
          </a:ln>
        </p:spPr>
        <p:txBody>
          <a:bodyPr wrap="none" lIns="82936" tIns="41469" rIns="82936" bIns="41469" anchor="ctr"/>
          <a:lstStyle/>
          <a:p>
            <a:endParaRPr lang="ru-RU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-981075" y="1487488"/>
            <a:ext cx="654050" cy="798512"/>
          </a:xfrm>
          <a:prstGeom prst="rect">
            <a:avLst/>
          </a:prstGeom>
          <a:noFill/>
          <a:ln w="108000">
            <a:noFill/>
            <a:round/>
            <a:headEnd/>
            <a:tailEnd/>
          </a:ln>
        </p:spPr>
        <p:txBody>
          <a:bodyPr wrap="none" lIns="82936" tIns="41469" rIns="82936" bIns="41469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60363" y="317500"/>
            <a:ext cx="8618537" cy="1144588"/>
          </a:xfrm>
        </p:spPr>
        <p:txBody>
          <a:bodyPr/>
          <a:lstStyle/>
          <a:p>
            <a:pPr eaLnBrk="1">
              <a:defRPr/>
            </a:pPr>
            <a:r>
              <a:rPr lang="ru-RU" sz="3600" b="1" i="1" u="sng" dirty="0" smtClean="0"/>
              <a:t>Определить: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дивергенция?  конвергенция? параллелизм? </a:t>
            </a:r>
          </a:p>
        </p:txBody>
      </p:sp>
      <p:pic>
        <p:nvPicPr>
          <p:cNvPr id="27651" name="Picture 3" descr="C:\Documents and Settings\Привет я новая Winda\Мои документы\ароморфоз\biol225i[1].jpg"/>
          <p:cNvPicPr>
            <a:picLocks noChangeAspect="1" noChangeArrowheads="1"/>
          </p:cNvPicPr>
          <p:nvPr/>
        </p:nvPicPr>
        <p:blipFill>
          <a:blip r:embed="rId2">
            <a:lum bright="-20000" contrast="38000"/>
          </a:blip>
          <a:srcRect/>
          <a:stretch>
            <a:fillRect/>
          </a:stretch>
        </p:blipFill>
        <p:spPr bwMode="auto">
          <a:xfrm>
            <a:off x="1785938" y="4789488"/>
            <a:ext cx="2397125" cy="14906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7652" name="Picture 4" descr="C:\Documents and Settings\Привет я новая Winda\Мои документы\ароморфоз\image001[1].jpg"/>
          <p:cNvPicPr>
            <a:picLocks noChangeAspect="1" noChangeArrowheads="1"/>
          </p:cNvPicPr>
          <p:nvPr/>
        </p:nvPicPr>
        <p:blipFill>
          <a:blip r:embed="rId3">
            <a:lum bright="-18000" contrast="38000"/>
          </a:blip>
          <a:srcRect/>
          <a:stretch>
            <a:fillRect/>
          </a:stretch>
        </p:blipFill>
        <p:spPr bwMode="auto">
          <a:xfrm>
            <a:off x="360363" y="1679575"/>
            <a:ext cx="4924425" cy="2592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7653" name="Picture 5" descr="C:\Documents and Settings\Привет я новая Winda\Мои документы\ароморфоз\конверге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73725" y="2457450"/>
            <a:ext cx="3240088" cy="3563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625" y="1928813"/>
            <a:ext cx="327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85938" y="4857750"/>
            <a:ext cx="327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86438" y="2500313"/>
            <a:ext cx="327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</a:rPr>
              <a:t>1</a:t>
            </a: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Конвергенция и дивергенция ???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1.Расхождение признаков  в процессе эволюции;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2.Схождение признаков  в процессе эволюции;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3.Гомологичные органы;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4.Аналогичные органы;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5.Усики гороха, иглы барбариса;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6.Корневище ландыша и клубни  картофеля;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7.Хамелеон и агама;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8.Конечности крота и медведки;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Результаты эволюции: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Многообразие видов;</a:t>
            </a:r>
          </a:p>
          <a:p>
            <a:pPr eaLnBrk="1" hangingPunct="1"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Приспособленность к  разнообразным условиям среды.</a:t>
            </a: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-5-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Blip>
                <a:blip r:embed="rId2"/>
              </a:buBlip>
              <a:defRPr/>
            </a:pPr>
            <a:endParaRPr lang="ru-RU" dirty="0" smtClean="0">
              <a:solidFill>
                <a:srgbClr val="00B050"/>
              </a:solidFill>
            </a:endParaRPr>
          </a:p>
          <a:p>
            <a:pPr algn="ctr">
              <a:buFont typeface="Wingdings" charset="2"/>
              <a:buNone/>
              <a:defRPr/>
            </a:pPr>
            <a:r>
              <a:rPr lang="ru-RU" sz="6000" dirty="0" smtClean="0">
                <a:solidFill>
                  <a:srgbClr val="00B050"/>
                </a:solidFill>
              </a:rPr>
              <a:t>Готовимся к ЕГЭ по биологии</a:t>
            </a:r>
            <a:endParaRPr lang="ru-RU" sz="6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79562"/>
          </a:xfrm>
        </p:spPr>
        <p:txBody>
          <a:bodyPr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en-GB" sz="3200" b="1" i="1" dirty="0" smtClean="0">
                <a:solidFill>
                  <a:srgbClr val="FF0000"/>
                </a:solidFill>
              </a:rPr>
              <a:t>А 21. </a:t>
            </a:r>
            <a:r>
              <a:rPr lang="en-GB" sz="3200" b="1" i="1" dirty="0" err="1" smtClean="0">
                <a:solidFill>
                  <a:srgbClr val="FF0000"/>
                </a:solidFill>
              </a:rPr>
              <a:t>Пример</a:t>
            </a:r>
            <a:r>
              <a:rPr lang="en-GB" sz="3200" b="1" i="1" dirty="0" smtClean="0">
                <a:solidFill>
                  <a:srgbClr val="FF0000"/>
                </a:solidFill>
              </a:rPr>
              <a:t> </a:t>
            </a:r>
            <a:r>
              <a:rPr lang="en-GB" sz="3200" b="1" i="1" dirty="0" err="1" smtClean="0">
                <a:solidFill>
                  <a:srgbClr val="FF0000"/>
                </a:solidFill>
              </a:rPr>
              <a:t>внутривидовой</a:t>
            </a:r>
            <a:r>
              <a:rPr lang="en-GB" sz="3200" b="1" i="1" dirty="0" smtClean="0">
                <a:solidFill>
                  <a:srgbClr val="FF0000"/>
                </a:solidFill>
              </a:rPr>
              <a:t> </a:t>
            </a:r>
            <a:r>
              <a:rPr lang="en-GB" sz="3200" b="1" i="1" dirty="0" err="1" smtClean="0">
                <a:solidFill>
                  <a:srgbClr val="FF0000"/>
                </a:solidFill>
              </a:rPr>
              <a:t>борьбы</a:t>
            </a:r>
            <a:r>
              <a:rPr lang="en-GB" sz="3200" b="1" i="1" dirty="0" smtClean="0">
                <a:solidFill>
                  <a:srgbClr val="FF0000"/>
                </a:solidFill>
              </a:rPr>
              <a:t> </a:t>
            </a:r>
            <a:r>
              <a:rPr lang="en-GB" sz="3200" b="1" i="1" dirty="0" err="1" smtClean="0">
                <a:solidFill>
                  <a:srgbClr val="FF0000"/>
                </a:solidFill>
              </a:rPr>
              <a:t>за</a:t>
            </a:r>
            <a:r>
              <a:rPr lang="en-GB" sz="3200" b="1" i="1" dirty="0" smtClean="0">
                <a:solidFill>
                  <a:srgbClr val="FF0000"/>
                </a:solidFill>
              </a:rPr>
              <a:t> </a:t>
            </a:r>
            <a:r>
              <a:rPr lang="en-GB" sz="3200" b="1" i="1" dirty="0" err="1" smtClean="0">
                <a:solidFill>
                  <a:srgbClr val="FF0000"/>
                </a:solidFill>
              </a:rPr>
              <a:t>существование</a:t>
            </a:r>
            <a:r>
              <a:rPr lang="en-GB" sz="3600" b="1" i="1" dirty="0" smtClean="0">
                <a:solidFill>
                  <a:srgbClr val="FF0000"/>
                </a:solidFill>
              </a:rPr>
              <a:t>:</a:t>
            </a:r>
            <a:r>
              <a:rPr lang="en-GB" sz="3600" b="1" i="1" dirty="0" smtClean="0">
                <a:solidFill>
                  <a:srgbClr val="FFFF00"/>
                </a:solidFill>
              </a:rPr>
              <a:t/>
            </a:r>
            <a:br>
              <a:rPr lang="en-GB" sz="3600" b="1" i="1" dirty="0" smtClean="0">
                <a:solidFill>
                  <a:srgbClr val="FFFF00"/>
                </a:solidFill>
              </a:rPr>
            </a:br>
            <a:endParaRPr lang="en-GB" sz="3600" dirty="0" smtClean="0">
              <a:solidFill>
                <a:srgbClr val="FFFF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7025" y="2122488"/>
            <a:ext cx="8489950" cy="3927475"/>
          </a:xfrm>
        </p:spPr>
        <p:txBody>
          <a:bodyPr/>
          <a:lstStyle/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1) </a:t>
            </a:r>
            <a:r>
              <a:rPr lang="en-GB" dirty="0" err="1" smtClean="0">
                <a:solidFill>
                  <a:srgbClr val="002060"/>
                </a:solidFill>
              </a:rPr>
              <a:t>соперничество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самцов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из-за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самки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2) </a:t>
            </a:r>
            <a:r>
              <a:rPr lang="en-GB" dirty="0" err="1" smtClean="0">
                <a:solidFill>
                  <a:srgbClr val="002060"/>
                </a:solidFill>
              </a:rPr>
              <a:t>борьба</a:t>
            </a:r>
            <a:r>
              <a:rPr lang="en-GB" dirty="0" smtClean="0">
                <a:solidFill>
                  <a:srgbClr val="002060"/>
                </a:solidFill>
              </a:rPr>
              <a:t> с </a:t>
            </a:r>
            <a:r>
              <a:rPr lang="en-GB" dirty="0" err="1" smtClean="0">
                <a:solidFill>
                  <a:srgbClr val="002060"/>
                </a:solidFill>
              </a:rPr>
              <a:t>засухой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растений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пустыни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3) </a:t>
            </a:r>
            <a:r>
              <a:rPr lang="en-GB" dirty="0" err="1" smtClean="0">
                <a:solidFill>
                  <a:srgbClr val="002060"/>
                </a:solidFill>
              </a:rPr>
              <a:t>сражение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хищника</a:t>
            </a:r>
            <a:r>
              <a:rPr lang="en-GB" dirty="0" smtClean="0">
                <a:solidFill>
                  <a:srgbClr val="002060"/>
                </a:solidFill>
              </a:rPr>
              <a:t> с </a:t>
            </a:r>
            <a:r>
              <a:rPr lang="en-GB" dirty="0" err="1" smtClean="0">
                <a:solidFill>
                  <a:srgbClr val="002060"/>
                </a:solidFill>
              </a:rPr>
              <a:t>жертвой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4) </a:t>
            </a:r>
            <a:r>
              <a:rPr lang="en-GB" dirty="0" err="1" smtClean="0">
                <a:solidFill>
                  <a:srgbClr val="002060"/>
                </a:solidFill>
              </a:rPr>
              <a:t>поедание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птицами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плодов</a:t>
            </a:r>
            <a:r>
              <a:rPr lang="en-GB" dirty="0" smtClean="0">
                <a:solidFill>
                  <a:srgbClr val="002060"/>
                </a:solidFill>
              </a:rPr>
              <a:t> и </a:t>
            </a:r>
            <a:r>
              <a:rPr lang="en-GB" dirty="0" err="1" smtClean="0">
                <a:solidFill>
                  <a:srgbClr val="002060"/>
                </a:solidFill>
              </a:rPr>
              <a:t>семян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4000" dirty="0">
                <a:solidFill>
                  <a:srgbClr val="002060"/>
                </a:solidFill>
                <a:cs typeface="Times New Roman" pitchFamily="18" charset="0"/>
              </a:rPr>
              <a:t>Эволюция </a:t>
            </a:r>
            <a:r>
              <a:rPr lang="ru-RU" sz="3200" dirty="0">
                <a:solidFill>
                  <a:srgbClr val="002060"/>
                </a:solidFill>
                <a:cs typeface="Times New Roman" pitchFamily="18" charset="0"/>
              </a:rPr>
              <a:t>(от латинского «</a:t>
            </a:r>
            <a:r>
              <a:rPr lang="en-US" sz="3200" dirty="0">
                <a:solidFill>
                  <a:srgbClr val="002060"/>
                </a:solidFill>
                <a:cs typeface="Times New Roman" pitchFamily="18" charset="0"/>
              </a:rPr>
              <a:t>evolution</a:t>
            </a:r>
            <a:r>
              <a:rPr lang="ru-RU" sz="3200" dirty="0">
                <a:solidFill>
                  <a:srgbClr val="002060"/>
                </a:solidFill>
                <a:cs typeface="Times New Roman" pitchFamily="18" charset="0"/>
              </a:rPr>
              <a:t>» - развёртывание) –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необратимый процесс исторического развития живых существ и их сообществ. </a:t>
            </a:r>
          </a:p>
          <a:p>
            <a:pPr eaLnBrk="0" hangingPunct="0"/>
            <a:r>
              <a:rPr lang="ru-RU" sz="4000" dirty="0">
                <a:solidFill>
                  <a:srgbClr val="002060"/>
                </a:solidFill>
                <a:cs typeface="Times New Roman" pitchFamily="18" charset="0"/>
              </a:rPr>
              <a:t>Эволюционное учение</a:t>
            </a:r>
            <a:r>
              <a:rPr lang="ru-RU" sz="3200" dirty="0">
                <a:solidFill>
                  <a:srgbClr val="002060"/>
                </a:solidFill>
                <a:cs typeface="Times New Roman" pitchFamily="18" charset="0"/>
              </a:rPr>
              <a:t> –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наука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</a:rPr>
              <a:t>, изучающая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</a:rPr>
              <a:t>общие закономерности и движущие силы исторического развития органического мира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3200" dirty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85750"/>
            <a:ext cx="8229600" cy="6245225"/>
          </a:xfrm>
        </p:spPr>
        <p:txBody>
          <a:bodyPr/>
          <a:lstStyle/>
          <a:p>
            <a:pPr eaLnBrk="1"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en-GB" b="1" i="1" dirty="0" smtClean="0">
                <a:solidFill>
                  <a:srgbClr val="FF0000"/>
                </a:solidFill>
              </a:rPr>
              <a:t>А 22. </a:t>
            </a:r>
            <a:r>
              <a:rPr lang="en-GB" b="1" i="1" dirty="0" err="1" smtClean="0">
                <a:solidFill>
                  <a:srgbClr val="FF0000"/>
                </a:solidFill>
              </a:rPr>
              <a:t>Приспособленность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организмов</a:t>
            </a:r>
            <a:r>
              <a:rPr lang="en-GB" b="1" i="1" dirty="0" smtClean="0">
                <a:solidFill>
                  <a:srgbClr val="FF0000"/>
                </a:solidFill>
              </a:rPr>
              <a:t> к </a:t>
            </a:r>
            <a:r>
              <a:rPr lang="en-GB" b="1" i="1" dirty="0" err="1" smtClean="0">
                <a:solidFill>
                  <a:srgbClr val="FF0000"/>
                </a:solidFill>
              </a:rPr>
              <a:t>среде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обитания</a:t>
            </a:r>
            <a:r>
              <a:rPr lang="en-GB" b="1" i="1" dirty="0" smtClean="0">
                <a:solidFill>
                  <a:srgbClr val="FF0000"/>
                </a:solidFill>
              </a:rPr>
              <a:t> – </a:t>
            </a:r>
            <a:r>
              <a:rPr lang="en-GB" b="1" i="1" dirty="0" err="1" smtClean="0">
                <a:solidFill>
                  <a:srgbClr val="FF0000"/>
                </a:solidFill>
              </a:rPr>
              <a:t>результат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eaLnBrk="1"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en-GB" sz="3600" b="1" i="1" dirty="0" smtClean="0">
                <a:solidFill>
                  <a:srgbClr val="FFFF00"/>
                </a:solidFill>
              </a:rPr>
              <a:t> </a:t>
            </a:r>
          </a:p>
          <a:p>
            <a:pPr eaLnBrk="1"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en-GB" sz="3600" dirty="0" smtClean="0">
                <a:solidFill>
                  <a:srgbClr val="002060"/>
                </a:solidFill>
              </a:rPr>
              <a:t>1) </a:t>
            </a:r>
            <a:r>
              <a:rPr lang="en-GB" sz="3600" dirty="0" err="1" smtClean="0">
                <a:solidFill>
                  <a:srgbClr val="002060"/>
                </a:solidFill>
              </a:rPr>
              <a:t>стремления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особей</a:t>
            </a:r>
            <a:r>
              <a:rPr lang="en-GB" sz="3600" dirty="0" smtClean="0">
                <a:solidFill>
                  <a:srgbClr val="002060"/>
                </a:solidFill>
              </a:rPr>
              <a:t> к </a:t>
            </a:r>
            <a:r>
              <a:rPr lang="en-GB" sz="3600" dirty="0" err="1" smtClean="0">
                <a:solidFill>
                  <a:srgbClr val="002060"/>
                </a:solidFill>
              </a:rPr>
              <a:t>самоусовершенствованию</a:t>
            </a:r>
            <a:endParaRPr lang="en-GB" sz="3600" dirty="0" smtClean="0">
              <a:solidFill>
                <a:srgbClr val="002060"/>
              </a:solidFill>
            </a:endParaRPr>
          </a:p>
          <a:p>
            <a:pPr eaLnBrk="1"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en-GB" sz="3600" dirty="0" smtClean="0">
                <a:solidFill>
                  <a:srgbClr val="002060"/>
                </a:solidFill>
              </a:rPr>
              <a:t>2) </a:t>
            </a:r>
            <a:r>
              <a:rPr lang="en-GB" sz="3600" dirty="0" err="1" smtClean="0">
                <a:solidFill>
                  <a:srgbClr val="002060"/>
                </a:solidFill>
              </a:rPr>
              <a:t>взаимодействия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движущих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сил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эволюции</a:t>
            </a:r>
            <a:endParaRPr lang="en-GB" sz="3600" dirty="0" smtClean="0">
              <a:solidFill>
                <a:srgbClr val="002060"/>
              </a:solidFill>
            </a:endParaRPr>
          </a:p>
          <a:p>
            <a:pPr eaLnBrk="1"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en-GB" sz="3600" dirty="0" smtClean="0">
                <a:solidFill>
                  <a:srgbClr val="002060"/>
                </a:solidFill>
              </a:rPr>
              <a:t>3) </a:t>
            </a:r>
            <a:r>
              <a:rPr lang="en-GB" sz="3600" dirty="0" err="1" smtClean="0">
                <a:solidFill>
                  <a:srgbClr val="002060"/>
                </a:solidFill>
              </a:rPr>
              <a:t>методического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отбора</a:t>
            </a:r>
            <a:endParaRPr lang="en-GB" sz="3600" dirty="0" smtClean="0">
              <a:solidFill>
                <a:srgbClr val="002060"/>
              </a:solidFill>
            </a:endParaRPr>
          </a:p>
          <a:p>
            <a:pPr eaLnBrk="1"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en-GB" sz="3600" dirty="0" smtClean="0">
                <a:solidFill>
                  <a:srgbClr val="002060"/>
                </a:solidFill>
              </a:rPr>
              <a:t>4) </a:t>
            </a:r>
            <a:r>
              <a:rPr lang="en-GB" sz="3600" dirty="0" err="1" smtClean="0">
                <a:solidFill>
                  <a:srgbClr val="002060"/>
                </a:solidFill>
              </a:rPr>
              <a:t>проявления</a:t>
            </a:r>
            <a:r>
              <a:rPr lang="en-GB" sz="3600" dirty="0" smtClean="0">
                <a:solidFill>
                  <a:srgbClr val="002060"/>
                </a:solidFill>
              </a:rPr>
              <a:t> </a:t>
            </a:r>
            <a:r>
              <a:rPr lang="en-GB" sz="3600" dirty="0" err="1" smtClean="0">
                <a:solidFill>
                  <a:srgbClr val="002060"/>
                </a:solidFill>
              </a:rPr>
              <a:t>конвергенции</a:t>
            </a:r>
            <a:endParaRPr lang="en-GB" sz="3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500063" y="571500"/>
            <a:ext cx="7858125" cy="280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ru-RU" sz="3200" b="1" dirty="0">
                <a:solidFill>
                  <a:srgbClr val="FF0000"/>
                </a:solidFill>
              </a:rPr>
              <a:t>А.23  </a:t>
            </a:r>
            <a:r>
              <a:rPr lang="en-GB" sz="3200" b="1" dirty="0" err="1">
                <a:solidFill>
                  <a:srgbClr val="FF0000"/>
                </a:solidFill>
              </a:rPr>
              <a:t>Согласно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эволюционному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учению</a:t>
            </a:r>
            <a:r>
              <a:rPr lang="en-GB" sz="3200" b="1" dirty="0">
                <a:solidFill>
                  <a:srgbClr val="FF0000"/>
                </a:solidFill>
              </a:rPr>
              <a:t> Ч. </a:t>
            </a:r>
            <a:r>
              <a:rPr lang="en-GB" sz="3200" b="1" dirty="0" err="1">
                <a:solidFill>
                  <a:srgbClr val="FF0000"/>
                </a:solidFill>
              </a:rPr>
              <a:t>Дарвина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любое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приспособление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является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результатом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проявления</a:t>
            </a:r>
            <a:endParaRPr lang="ru-RU" sz="32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endParaRPr lang="en-GB" sz="3200" b="1" dirty="0"/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endParaRPr lang="en-GB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585790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800" dirty="0" smtClean="0">
                <a:solidFill>
                  <a:srgbClr val="002060"/>
                </a:solidFill>
              </a:rPr>
              <a:t>1) </a:t>
            </a:r>
            <a:r>
              <a:rPr lang="en-GB" sz="2800" dirty="0" err="1" smtClean="0">
                <a:solidFill>
                  <a:srgbClr val="002060"/>
                </a:solidFill>
              </a:rPr>
              <a:t>популяционных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волн</a:t>
            </a:r>
            <a:endParaRPr lang="en-GB" sz="28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800" dirty="0" smtClean="0">
                <a:solidFill>
                  <a:srgbClr val="002060"/>
                </a:solidFill>
              </a:rPr>
              <a:t>2) </a:t>
            </a:r>
            <a:r>
              <a:rPr lang="en-GB" sz="2800" dirty="0" err="1" smtClean="0">
                <a:solidFill>
                  <a:srgbClr val="002060"/>
                </a:solidFill>
              </a:rPr>
              <a:t>борьбы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за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существование</a:t>
            </a:r>
            <a:endParaRPr lang="en-GB" sz="28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800" dirty="0" smtClean="0">
                <a:solidFill>
                  <a:srgbClr val="002060"/>
                </a:solidFill>
              </a:rPr>
              <a:t>3) </a:t>
            </a:r>
            <a:r>
              <a:rPr lang="en-GB" sz="2800" dirty="0" err="1" smtClean="0">
                <a:solidFill>
                  <a:srgbClr val="002060"/>
                </a:solidFill>
              </a:rPr>
              <a:t>естественного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отбора</a:t>
            </a:r>
            <a:endParaRPr lang="en-GB" sz="28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800" dirty="0" smtClean="0">
                <a:solidFill>
                  <a:srgbClr val="002060"/>
                </a:solidFill>
              </a:rPr>
              <a:t>4) </a:t>
            </a:r>
            <a:r>
              <a:rPr lang="en-GB" sz="2800" dirty="0" err="1" smtClean="0">
                <a:solidFill>
                  <a:srgbClr val="002060"/>
                </a:solidFill>
              </a:rPr>
              <a:t>дивергенции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признаков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000125"/>
            <a:ext cx="8572500" cy="533558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А35 Творческая роль естественного отбора проявляется в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 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1.усилении внутривидовой борьбы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2.освоении организмами новых сред обитания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3.возникновении новых мутаций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4. возникновении новых видов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 </a:t>
            </a: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57188"/>
            <a:ext cx="8359775" cy="7100887"/>
          </a:xfrm>
        </p:spPr>
        <p:txBody>
          <a:bodyPr/>
          <a:lstStyle/>
          <a:p>
            <a:pPr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smtClean="0">
                <a:solidFill>
                  <a:srgbClr val="FF0000"/>
                </a:solidFill>
              </a:rPr>
              <a:t>В 3. </a:t>
            </a:r>
            <a:r>
              <a:rPr lang="en-GB" b="1" i="1" dirty="0" err="1" smtClean="0">
                <a:solidFill>
                  <a:srgbClr val="FF0000"/>
                </a:solidFill>
              </a:rPr>
              <a:t>Выберите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три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верных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ответа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из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шести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endParaRPr lang="en-GB" b="1" i="1" dirty="0" smtClean="0"/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500" dirty="0" smtClean="0"/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Результатом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эволюции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является</a:t>
            </a:r>
            <a:endParaRPr lang="en-GB" sz="2500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500" dirty="0" smtClean="0">
                <a:solidFill>
                  <a:srgbClr val="002060"/>
                </a:solidFill>
              </a:rPr>
              <a:t>1) </a:t>
            </a:r>
            <a:r>
              <a:rPr lang="en-GB" sz="2500" dirty="0" err="1" smtClean="0">
                <a:solidFill>
                  <a:srgbClr val="002060"/>
                </a:solidFill>
              </a:rPr>
              <a:t>дрейф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генов</a:t>
            </a:r>
            <a:endParaRPr lang="en-GB" sz="2500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500" dirty="0" smtClean="0">
                <a:solidFill>
                  <a:srgbClr val="002060"/>
                </a:solidFill>
              </a:rPr>
              <a:t>2) </a:t>
            </a:r>
            <a:r>
              <a:rPr lang="en-GB" sz="2500" dirty="0" err="1" smtClean="0">
                <a:solidFill>
                  <a:srgbClr val="002060"/>
                </a:solidFill>
              </a:rPr>
              <a:t>многообразие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видов</a:t>
            </a:r>
            <a:endParaRPr lang="en-GB" sz="2500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500" dirty="0" smtClean="0">
                <a:solidFill>
                  <a:srgbClr val="002060"/>
                </a:solidFill>
              </a:rPr>
              <a:t>3) </a:t>
            </a:r>
            <a:r>
              <a:rPr lang="en-GB" sz="2500" dirty="0" err="1" smtClean="0">
                <a:solidFill>
                  <a:srgbClr val="002060"/>
                </a:solidFill>
              </a:rPr>
              <a:t>мутационная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изменчивость</a:t>
            </a:r>
            <a:endParaRPr lang="en-GB" sz="2500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500" dirty="0" smtClean="0">
                <a:solidFill>
                  <a:srgbClr val="002060"/>
                </a:solidFill>
              </a:rPr>
              <a:t>4) </a:t>
            </a:r>
            <a:r>
              <a:rPr lang="en-GB" sz="2500" dirty="0" err="1" smtClean="0">
                <a:solidFill>
                  <a:srgbClr val="002060"/>
                </a:solidFill>
              </a:rPr>
              <a:t>приспособленность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организмов</a:t>
            </a:r>
            <a:r>
              <a:rPr lang="en-GB" sz="2500" dirty="0" smtClean="0">
                <a:solidFill>
                  <a:srgbClr val="002060"/>
                </a:solidFill>
              </a:rPr>
              <a:t> к </a:t>
            </a:r>
            <a:r>
              <a:rPr lang="en-GB" sz="2500" dirty="0" err="1" smtClean="0">
                <a:solidFill>
                  <a:srgbClr val="002060"/>
                </a:solidFill>
              </a:rPr>
              <a:t>условиям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внешней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среды</a:t>
            </a:r>
            <a:endParaRPr lang="en-GB" sz="2500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500" dirty="0" smtClean="0">
                <a:solidFill>
                  <a:srgbClr val="002060"/>
                </a:solidFill>
              </a:rPr>
              <a:t>5) </a:t>
            </a:r>
            <a:r>
              <a:rPr lang="en-GB" sz="2500" dirty="0" err="1" smtClean="0">
                <a:solidFill>
                  <a:srgbClr val="002060"/>
                </a:solidFill>
              </a:rPr>
              <a:t>повышение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организации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живых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существ</a:t>
            </a:r>
            <a:endParaRPr lang="en-GB" sz="2500" dirty="0" smtClean="0">
              <a:solidFill>
                <a:srgbClr val="002060"/>
              </a:solidFill>
            </a:endParaRPr>
          </a:p>
          <a:p>
            <a:pPr eaLnBrk="1"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500" dirty="0" smtClean="0">
                <a:solidFill>
                  <a:srgbClr val="002060"/>
                </a:solidFill>
              </a:rPr>
              <a:t>6) </a:t>
            </a:r>
            <a:r>
              <a:rPr lang="en-GB" sz="2500" dirty="0" err="1" smtClean="0">
                <a:solidFill>
                  <a:srgbClr val="002060"/>
                </a:solidFill>
              </a:rPr>
              <a:t>борьба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за</a:t>
            </a:r>
            <a:r>
              <a:rPr lang="en-GB" sz="2500" dirty="0" smtClean="0">
                <a:solidFill>
                  <a:srgbClr val="002060"/>
                </a:solidFill>
              </a:rPr>
              <a:t> </a:t>
            </a:r>
            <a:r>
              <a:rPr lang="en-GB" sz="2500" dirty="0" err="1" smtClean="0">
                <a:solidFill>
                  <a:srgbClr val="002060"/>
                </a:solidFill>
              </a:rPr>
              <a:t>существование</a:t>
            </a:r>
            <a:r>
              <a:rPr lang="en-GB" sz="2500" dirty="0" smtClean="0">
                <a:solidFill>
                  <a:srgbClr val="002060"/>
                </a:solidFill>
              </a:rPr>
              <a:t>.</a:t>
            </a: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</a:rPr>
              <a:t>ПРОВЕРЬ СЕБЯ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173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Задание №1 – 2</a:t>
            </a:r>
          </a:p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</a:rPr>
              <a:t>Мутационная изменчивость:1,2,6,7</a:t>
            </a:r>
          </a:p>
          <a:p>
            <a:pPr>
              <a:defRPr/>
            </a:pPr>
            <a:r>
              <a:rPr lang="ru-RU" dirty="0" err="1" smtClean="0">
                <a:solidFill>
                  <a:srgbClr val="002060"/>
                </a:solidFill>
              </a:rPr>
              <a:t>Модификационная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изменчивость:3,4,5.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Задание №2 – 3 балла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71688" y="4291013"/>
          <a:ext cx="6024562" cy="1752918"/>
        </p:xfrm>
        <a:graphic>
          <a:graphicData uri="http://schemas.openxmlformats.org/drawingml/2006/table">
            <a:tbl>
              <a:tblPr/>
              <a:tblGrid>
                <a:gridCol w="2008187"/>
                <a:gridCol w="2008188"/>
                <a:gridCol w="2008187"/>
              </a:tblGrid>
              <a:tr h="914400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Межвидовая борьба за существование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Внутривидовая борьба за существование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Борьба с неблагоприятными условиями среды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1,2,3,4,5,10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3CB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3CB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7.8,9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3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</a:rPr>
              <a:t>ПРОВЕРЬ СЕБЯ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247173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Задание № 3 - 3 балла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Задание № 4 - 2 балла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Конвергенция:2,4,7,8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дивергенция:1,3,5,6.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88" y="2714625"/>
          <a:ext cx="6096000" cy="74295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ароморфоз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идиоадаптация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дегенерация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3,4,7,8,9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3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</a:rPr>
              <a:t>ПРОВЕРЬ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Задание №5 – </a:t>
            </a:r>
            <a:r>
              <a:rPr lang="ru-RU" sz="2800" dirty="0" smtClean="0">
                <a:solidFill>
                  <a:srgbClr val="002060"/>
                </a:solidFill>
              </a:rPr>
              <a:t>правильный ответ по 1 баллу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А21 – 1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А22 -2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А23 – 2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А35 – 4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В3 – 2,4,5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</a:rPr>
              <a:t>Подведём итог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«5» – 15 б.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      «4»   -  12-14 б.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   «3»  -  8-13 б.</a:t>
            </a:r>
          </a:p>
          <a:p>
            <a:pPr>
              <a:buFont typeface="Wingdings" pitchFamily="2" charset="2"/>
              <a:buNone/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БЛАГОДАРЮ ЗА СОТРУДНИЧЕСТВО!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err="1" smtClean="0">
                <a:solidFill>
                  <a:srgbClr val="66FF33"/>
                </a:solidFill>
              </a:rPr>
              <a:t>Проверь</a:t>
            </a:r>
            <a:r>
              <a:rPr lang="en-GB" b="1" i="1" dirty="0" smtClean="0">
                <a:solidFill>
                  <a:srgbClr val="66FF33"/>
                </a:solidFill>
              </a:rPr>
              <a:t> </a:t>
            </a:r>
            <a:r>
              <a:rPr lang="en-GB" b="1" i="1" dirty="0" err="1" smtClean="0">
                <a:solidFill>
                  <a:srgbClr val="66FF33"/>
                </a:solidFill>
              </a:rPr>
              <a:t>себя</a:t>
            </a:r>
            <a:r>
              <a:rPr lang="ru-RU" b="1" i="1" dirty="0" smtClean="0">
                <a:solidFill>
                  <a:srgbClr val="66FF33"/>
                </a:solidFill>
              </a:rPr>
              <a:t>…</a:t>
            </a:r>
            <a:endParaRPr lang="en-GB" b="1" i="1" dirty="0" smtClean="0">
              <a:solidFill>
                <a:srgbClr val="66FF33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4525962"/>
          </a:xfrm>
        </p:spPr>
        <p:txBody>
          <a:bodyPr/>
          <a:lstStyle/>
          <a:p>
            <a:pPr eaLnBrk="1"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ru-RU" dirty="0" smtClean="0">
                <a:solidFill>
                  <a:srgbClr val="002060"/>
                </a:solidFill>
              </a:rPr>
              <a:t>1.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</a:rPr>
              <a:t>Согласно эволюционному учению Ч.Дарвина любое приспособление является результатом проявления</a:t>
            </a:r>
          </a:p>
          <a:p>
            <a:pPr eaLnBrk="1"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</a:rPr>
              <a:t>1)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популяционных волн</a:t>
            </a:r>
          </a:p>
          <a:p>
            <a:pPr eaLnBrk="1"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2)борьбы за существование</a:t>
            </a:r>
          </a:p>
          <a:p>
            <a:pPr eaLnBrk="1"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3)естественного отбора</a:t>
            </a:r>
          </a:p>
          <a:p>
            <a:pPr eaLnBrk="1">
              <a:buFont typeface="Wingdings" pitchFamily="2" charset="2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4)дивергенции признаков.</a:t>
            </a:r>
            <a:endParaRPr lang="en-GB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</a:rPr>
              <a:t>-1-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charset="2"/>
              <a:buNone/>
              <a:defRPr/>
            </a:pPr>
            <a:endParaRPr lang="ru-RU" sz="5400" b="1" i="1" dirty="0" smtClean="0">
              <a:solidFill>
                <a:srgbClr val="00B050"/>
              </a:solidFill>
            </a:endParaRPr>
          </a:p>
          <a:p>
            <a:pPr algn="ctr">
              <a:buFont typeface="Wingdings" charset="2"/>
              <a:buNone/>
              <a:defRPr/>
            </a:pPr>
            <a:r>
              <a:rPr lang="ru-RU" sz="5400" b="1" i="1" dirty="0" smtClean="0">
                <a:solidFill>
                  <a:srgbClr val="00B050"/>
                </a:solidFill>
              </a:rPr>
              <a:t>«Развитие эволюционных идей»</a:t>
            </a:r>
            <a:endParaRPr lang="ru-RU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err="1" smtClean="0">
                <a:solidFill>
                  <a:srgbClr val="FFFF00"/>
                </a:solidFill>
              </a:rPr>
              <a:t>Проверь</a:t>
            </a:r>
            <a:r>
              <a:rPr lang="en-GB" b="1" i="1" dirty="0" smtClean="0">
                <a:solidFill>
                  <a:srgbClr val="FFFF00"/>
                </a:solidFill>
              </a:rPr>
              <a:t> </a:t>
            </a:r>
            <a:r>
              <a:rPr lang="en-GB" b="1" i="1" dirty="0" err="1" smtClean="0">
                <a:solidFill>
                  <a:srgbClr val="FFFF00"/>
                </a:solidFill>
              </a:rPr>
              <a:t>себя</a:t>
            </a:r>
            <a:r>
              <a:rPr lang="ru-RU" b="1" i="1" dirty="0" smtClean="0">
                <a:solidFill>
                  <a:srgbClr val="FFFF00"/>
                </a:solidFill>
              </a:rPr>
              <a:t>…</a:t>
            </a:r>
            <a:endParaRPr lang="en-GB" b="1" i="1" dirty="0" smtClean="0">
              <a:solidFill>
                <a:srgbClr val="FFFF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4525962"/>
          </a:xfrm>
        </p:spPr>
        <p:txBody>
          <a:bodyPr/>
          <a:lstStyle/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2. </a:t>
            </a:r>
            <a:r>
              <a:rPr lang="en-GB" b="1" i="1" dirty="0" err="1" smtClean="0">
                <a:solidFill>
                  <a:srgbClr val="002060"/>
                </a:solidFill>
              </a:rPr>
              <a:t>Общая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дегенерация</a:t>
            </a:r>
            <a:r>
              <a:rPr lang="en-GB" b="1" i="1" dirty="0" smtClean="0">
                <a:solidFill>
                  <a:srgbClr val="002060"/>
                </a:solidFill>
              </a:rPr>
              <a:t> у </a:t>
            </a:r>
            <a:r>
              <a:rPr lang="en-GB" b="1" i="1" dirty="0" err="1" smtClean="0">
                <a:solidFill>
                  <a:srgbClr val="002060"/>
                </a:solidFill>
              </a:rPr>
              <a:t>многих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видов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паразитических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червей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привела</a:t>
            </a:r>
            <a:r>
              <a:rPr lang="en-GB" b="1" i="1" dirty="0" smtClean="0">
                <a:solidFill>
                  <a:srgbClr val="002060"/>
                </a:solidFill>
              </a:rPr>
              <a:t> к</a:t>
            </a: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1) </a:t>
            </a:r>
            <a:r>
              <a:rPr lang="en-GB" dirty="0" err="1" smtClean="0">
                <a:solidFill>
                  <a:srgbClr val="002060"/>
                </a:solidFill>
              </a:rPr>
              <a:t>ароморфозу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2) </a:t>
            </a:r>
            <a:r>
              <a:rPr lang="en-GB" dirty="0" err="1" smtClean="0">
                <a:solidFill>
                  <a:srgbClr val="002060"/>
                </a:solidFill>
              </a:rPr>
              <a:t>идиоадаптации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3) </a:t>
            </a:r>
            <a:r>
              <a:rPr lang="en-GB" dirty="0" err="1" smtClean="0">
                <a:solidFill>
                  <a:srgbClr val="002060"/>
                </a:solidFill>
              </a:rPr>
              <a:t>биологическому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регрессу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4) </a:t>
            </a:r>
            <a:r>
              <a:rPr lang="en-GB" dirty="0" err="1" smtClean="0">
                <a:solidFill>
                  <a:srgbClr val="002060"/>
                </a:solidFill>
              </a:rPr>
              <a:t>биологическому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прогрессу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err="1" smtClean="0">
                <a:solidFill>
                  <a:srgbClr val="66FF33"/>
                </a:solidFill>
              </a:rPr>
              <a:t>Проверь</a:t>
            </a:r>
            <a:r>
              <a:rPr lang="en-GB" b="1" i="1" dirty="0" smtClean="0">
                <a:solidFill>
                  <a:srgbClr val="66FF33"/>
                </a:solidFill>
              </a:rPr>
              <a:t> </a:t>
            </a:r>
            <a:r>
              <a:rPr lang="en-GB" b="1" i="1" dirty="0" err="1" smtClean="0">
                <a:solidFill>
                  <a:srgbClr val="66FF33"/>
                </a:solidFill>
              </a:rPr>
              <a:t>себя</a:t>
            </a:r>
            <a:r>
              <a:rPr lang="ru-RU" b="1" i="1" dirty="0" smtClean="0">
                <a:solidFill>
                  <a:srgbClr val="66FF33"/>
                </a:solidFill>
              </a:rPr>
              <a:t>…</a:t>
            </a:r>
            <a:endParaRPr lang="en-GB" b="1" i="1" dirty="0" smtClean="0">
              <a:solidFill>
                <a:srgbClr val="66FF33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3. </a:t>
            </a:r>
            <a:r>
              <a:rPr lang="en-GB" b="1" i="1" dirty="0" err="1" smtClean="0">
                <a:solidFill>
                  <a:srgbClr val="002060"/>
                </a:solidFill>
              </a:rPr>
              <a:t>Какой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фактор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эволюционного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процесса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является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направляющим</a:t>
            </a:r>
            <a:r>
              <a:rPr lang="en-GB" b="1" i="1" dirty="0" smtClean="0">
                <a:solidFill>
                  <a:srgbClr val="002060"/>
                </a:solidFill>
              </a:rPr>
              <a:t>?</a:t>
            </a: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1) </a:t>
            </a:r>
            <a:r>
              <a:rPr lang="en-GB" dirty="0" err="1" smtClean="0">
                <a:solidFill>
                  <a:srgbClr val="002060"/>
                </a:solidFill>
              </a:rPr>
              <a:t>дрейф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генов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2) </a:t>
            </a:r>
            <a:r>
              <a:rPr lang="en-GB" dirty="0" err="1" smtClean="0">
                <a:solidFill>
                  <a:srgbClr val="002060"/>
                </a:solidFill>
              </a:rPr>
              <a:t>естественный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отбор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3) </a:t>
            </a:r>
            <a:r>
              <a:rPr lang="en-GB" dirty="0" err="1" smtClean="0">
                <a:solidFill>
                  <a:srgbClr val="002060"/>
                </a:solidFill>
              </a:rPr>
              <a:t>экологическая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изоляция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4) </a:t>
            </a:r>
            <a:r>
              <a:rPr lang="en-GB" dirty="0" err="1" smtClean="0">
                <a:solidFill>
                  <a:srgbClr val="002060"/>
                </a:solidFill>
              </a:rPr>
              <a:t>наследственная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изменчивость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err="1" smtClean="0">
                <a:solidFill>
                  <a:srgbClr val="FFFF00"/>
                </a:solidFill>
              </a:rPr>
              <a:t>Проверь</a:t>
            </a:r>
            <a:r>
              <a:rPr lang="en-GB" b="1" i="1" dirty="0" smtClean="0">
                <a:solidFill>
                  <a:srgbClr val="FFFF00"/>
                </a:solidFill>
              </a:rPr>
              <a:t> </a:t>
            </a:r>
            <a:r>
              <a:rPr lang="en-GB" b="1" i="1" dirty="0" err="1" smtClean="0">
                <a:solidFill>
                  <a:srgbClr val="FFFF00"/>
                </a:solidFill>
              </a:rPr>
              <a:t>себя</a:t>
            </a:r>
            <a:r>
              <a:rPr lang="ru-RU" b="1" i="1" dirty="0" smtClean="0">
                <a:solidFill>
                  <a:srgbClr val="FFFF00"/>
                </a:solidFill>
              </a:rPr>
              <a:t>…</a:t>
            </a:r>
            <a:endParaRPr lang="en-GB" b="1" i="1" dirty="0" smtClean="0">
              <a:solidFill>
                <a:srgbClr val="FFFF00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75"/>
            <a:ext cx="8229600" cy="4845050"/>
          </a:xfrm>
        </p:spPr>
        <p:txBody>
          <a:bodyPr/>
          <a:lstStyle/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4. </a:t>
            </a:r>
            <a:r>
              <a:rPr lang="en-GB" b="1" i="1" dirty="0" err="1" smtClean="0">
                <a:solidFill>
                  <a:srgbClr val="002060"/>
                </a:solidFill>
              </a:rPr>
              <a:t>Популяция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насекомых-вредителей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со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временем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приобретает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устойчивость</a:t>
            </a:r>
            <a:r>
              <a:rPr lang="en-GB" b="1" i="1" dirty="0" smtClean="0">
                <a:solidFill>
                  <a:srgbClr val="002060"/>
                </a:solidFill>
              </a:rPr>
              <a:t> к </a:t>
            </a:r>
            <a:r>
              <a:rPr lang="en-GB" b="1" i="1" dirty="0" err="1" smtClean="0">
                <a:solidFill>
                  <a:srgbClr val="002060"/>
                </a:solidFill>
              </a:rPr>
              <a:t>определенному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ядохимикату</a:t>
            </a:r>
            <a:r>
              <a:rPr lang="en-GB" b="1" i="1" dirty="0" smtClean="0">
                <a:solidFill>
                  <a:srgbClr val="002060"/>
                </a:solidFill>
              </a:rPr>
              <a:t> в </a:t>
            </a:r>
            <a:r>
              <a:rPr lang="en-GB" b="1" i="1" dirty="0" err="1" smtClean="0">
                <a:solidFill>
                  <a:srgbClr val="002060"/>
                </a:solidFill>
              </a:rPr>
              <a:t>результате</a:t>
            </a:r>
            <a:endParaRPr lang="en-GB" b="1" i="1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1) </a:t>
            </a:r>
            <a:r>
              <a:rPr lang="en-GB" dirty="0" err="1" smtClean="0">
                <a:solidFill>
                  <a:srgbClr val="002060"/>
                </a:solidFill>
              </a:rPr>
              <a:t>искусственного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отбора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2) </a:t>
            </a:r>
            <a:r>
              <a:rPr lang="en-GB" dirty="0" err="1" smtClean="0">
                <a:solidFill>
                  <a:srgbClr val="002060"/>
                </a:solidFill>
              </a:rPr>
              <a:t>модификационной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изменчивости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3) </a:t>
            </a:r>
            <a:r>
              <a:rPr lang="en-GB" dirty="0" err="1" smtClean="0">
                <a:solidFill>
                  <a:srgbClr val="002060"/>
                </a:solidFill>
              </a:rPr>
              <a:t>сохранения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всех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мутаций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естественным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отбором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4) </a:t>
            </a:r>
            <a:r>
              <a:rPr lang="en-GB" dirty="0" err="1" smtClean="0">
                <a:solidFill>
                  <a:srgbClr val="002060"/>
                </a:solidFill>
              </a:rPr>
              <a:t>действия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движущих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факторов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эволюции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err="1" smtClean="0">
                <a:solidFill>
                  <a:srgbClr val="66FF33"/>
                </a:solidFill>
              </a:rPr>
              <a:t>Проверь</a:t>
            </a:r>
            <a:r>
              <a:rPr lang="en-GB" b="1" i="1" dirty="0" smtClean="0">
                <a:solidFill>
                  <a:srgbClr val="66FF33"/>
                </a:solidFill>
              </a:rPr>
              <a:t> </a:t>
            </a:r>
            <a:r>
              <a:rPr lang="en-GB" b="1" i="1" dirty="0" err="1" smtClean="0">
                <a:solidFill>
                  <a:srgbClr val="66FF33"/>
                </a:solidFill>
              </a:rPr>
              <a:t>себя</a:t>
            </a:r>
            <a:r>
              <a:rPr lang="ru-RU" b="1" i="1" dirty="0" smtClean="0">
                <a:solidFill>
                  <a:srgbClr val="66FF33"/>
                </a:solidFill>
              </a:rPr>
              <a:t>…</a:t>
            </a:r>
            <a:endParaRPr lang="en-GB" b="1" i="1" dirty="0" smtClean="0">
              <a:solidFill>
                <a:srgbClr val="66FF33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4525962"/>
          </a:xfrm>
        </p:spPr>
        <p:txBody>
          <a:bodyPr/>
          <a:lstStyle/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5.</a:t>
            </a:r>
            <a:r>
              <a:rPr lang="en-GB" b="1" i="1" dirty="0" err="1" smtClean="0">
                <a:solidFill>
                  <a:srgbClr val="002060"/>
                </a:solidFill>
              </a:rPr>
              <a:t>Пример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ароморфоза</a:t>
            </a:r>
            <a:r>
              <a:rPr lang="en-GB" b="1" i="1" dirty="0" smtClean="0">
                <a:solidFill>
                  <a:srgbClr val="002060"/>
                </a:solidFill>
              </a:rPr>
              <a:t> в </a:t>
            </a:r>
            <a:r>
              <a:rPr lang="en-GB" b="1" i="1" dirty="0" err="1" smtClean="0">
                <a:solidFill>
                  <a:srgbClr val="002060"/>
                </a:solidFill>
              </a:rPr>
              <a:t>эволюции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млекопитающих</a:t>
            </a:r>
            <a:r>
              <a:rPr lang="en-GB" b="1" i="1" dirty="0" smtClean="0">
                <a:solidFill>
                  <a:srgbClr val="002060"/>
                </a:solidFill>
              </a:rPr>
              <a:t> – </a:t>
            </a:r>
            <a:r>
              <a:rPr lang="en-GB" b="1" i="1" dirty="0" err="1" smtClean="0">
                <a:solidFill>
                  <a:srgbClr val="002060"/>
                </a:solidFill>
              </a:rPr>
              <a:t>это</a:t>
            </a:r>
            <a:r>
              <a:rPr lang="en-GB" b="1" i="1" dirty="0" smtClean="0">
                <a:solidFill>
                  <a:srgbClr val="002060"/>
                </a:solidFill>
              </a:rPr>
              <a:t> </a:t>
            </a:r>
            <a:r>
              <a:rPr lang="en-GB" b="1" i="1" dirty="0" err="1" smtClean="0">
                <a:solidFill>
                  <a:srgbClr val="002060"/>
                </a:solidFill>
              </a:rPr>
              <a:t>появление</a:t>
            </a:r>
            <a:endParaRPr lang="en-GB" b="1" i="1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1) </a:t>
            </a:r>
            <a:r>
              <a:rPr lang="en-GB" dirty="0" err="1" smtClean="0">
                <a:solidFill>
                  <a:srgbClr val="002060"/>
                </a:solidFill>
              </a:rPr>
              <a:t>теплокровности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2) </a:t>
            </a:r>
            <a:r>
              <a:rPr lang="en-GB" dirty="0" err="1" smtClean="0">
                <a:solidFill>
                  <a:srgbClr val="002060"/>
                </a:solidFill>
              </a:rPr>
              <a:t>аэробного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дыхания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3) </a:t>
            </a:r>
            <a:r>
              <a:rPr lang="en-GB" dirty="0" err="1" smtClean="0">
                <a:solidFill>
                  <a:srgbClr val="002060"/>
                </a:solidFill>
              </a:rPr>
              <a:t>гетеротрофного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питания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4) </a:t>
            </a:r>
            <a:r>
              <a:rPr lang="en-GB" dirty="0" err="1" smtClean="0">
                <a:solidFill>
                  <a:srgbClr val="002060"/>
                </a:solidFill>
              </a:rPr>
              <a:t>нервной</a:t>
            </a:r>
            <a:r>
              <a:rPr lang="en-GB" dirty="0" smtClean="0">
                <a:solidFill>
                  <a:srgbClr val="002060"/>
                </a:solidFill>
              </a:rPr>
              <a:t> и </a:t>
            </a:r>
            <a:r>
              <a:rPr lang="en-GB" dirty="0" err="1" smtClean="0">
                <a:solidFill>
                  <a:srgbClr val="002060"/>
                </a:solidFill>
              </a:rPr>
              <a:t>гуморальной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регуляции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3688"/>
            <a:ext cx="8229600" cy="1144587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i="1" dirty="0" smtClean="0">
                <a:solidFill>
                  <a:srgbClr val="FFFF00"/>
                </a:solidFill>
              </a:rPr>
              <a:t> </a:t>
            </a:r>
            <a:r>
              <a:rPr lang="ru-RU" sz="2500" i="1" dirty="0" smtClean="0">
                <a:solidFill>
                  <a:srgbClr val="FFFF00"/>
                </a:solidFill>
              </a:rPr>
              <a:t>Выбери три верных ответа</a:t>
            </a:r>
            <a:r>
              <a:rPr lang="ru-RU" i="1" dirty="0" smtClean="0">
                <a:solidFill>
                  <a:srgbClr val="FFFF00"/>
                </a:solidFill>
              </a:rPr>
              <a:t/>
            </a:r>
            <a:br>
              <a:rPr lang="ru-RU" i="1" dirty="0" smtClean="0">
                <a:solidFill>
                  <a:srgbClr val="FFFF00"/>
                </a:solidFill>
              </a:rPr>
            </a:br>
            <a:r>
              <a:rPr lang="en-GB" dirty="0" err="1" smtClean="0">
                <a:solidFill>
                  <a:srgbClr val="FFFF00"/>
                </a:solidFill>
              </a:rPr>
              <a:t>Примеры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общей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дегенерации</a:t>
            </a:r>
            <a:endParaRPr lang="en-GB" dirty="0" smtClean="0">
              <a:solidFill>
                <a:srgbClr val="FFFF00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5450" y="1417638"/>
            <a:ext cx="8229600" cy="4951412"/>
          </a:xfrm>
        </p:spPr>
        <p:txBody>
          <a:bodyPr/>
          <a:lstStyle/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800" dirty="0" smtClean="0">
                <a:solidFill>
                  <a:srgbClr val="002060"/>
                </a:solidFill>
              </a:rPr>
              <a:t>А) </a:t>
            </a:r>
            <a:r>
              <a:rPr lang="en-GB" sz="2800" dirty="0" err="1" smtClean="0">
                <a:solidFill>
                  <a:srgbClr val="002060"/>
                </a:solidFill>
              </a:rPr>
              <a:t>изменение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пятипалых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конечностей</a:t>
            </a:r>
            <a:r>
              <a:rPr lang="en-GB" sz="2800" dirty="0" smtClean="0">
                <a:solidFill>
                  <a:srgbClr val="002060"/>
                </a:solidFill>
              </a:rPr>
              <a:t> у </a:t>
            </a:r>
            <a:r>
              <a:rPr lang="en-GB" sz="2800" dirty="0" err="1" smtClean="0">
                <a:solidFill>
                  <a:srgbClr val="002060"/>
                </a:solidFill>
              </a:rPr>
              <a:t>крота</a:t>
            </a:r>
            <a:endParaRPr lang="en-GB" sz="2800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800" dirty="0" smtClean="0">
                <a:solidFill>
                  <a:srgbClr val="002060"/>
                </a:solidFill>
              </a:rPr>
              <a:t>Б) </a:t>
            </a:r>
            <a:r>
              <a:rPr lang="en-GB" sz="2800" dirty="0" err="1" smtClean="0">
                <a:solidFill>
                  <a:srgbClr val="002060"/>
                </a:solidFill>
              </a:rPr>
              <a:t>преобразование</a:t>
            </a:r>
            <a:r>
              <a:rPr lang="en-GB" sz="2800" dirty="0" smtClean="0">
                <a:solidFill>
                  <a:srgbClr val="002060"/>
                </a:solidFill>
              </a:rPr>
              <a:t> у </a:t>
            </a:r>
            <a:r>
              <a:rPr lang="en-GB" sz="2800" dirty="0" err="1" smtClean="0">
                <a:solidFill>
                  <a:srgbClr val="002060"/>
                </a:solidFill>
              </a:rPr>
              <a:t>растений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корней</a:t>
            </a:r>
            <a:r>
              <a:rPr lang="en-GB" sz="2800" dirty="0" smtClean="0">
                <a:solidFill>
                  <a:srgbClr val="002060"/>
                </a:solidFill>
              </a:rPr>
              <a:t> в </a:t>
            </a:r>
            <a:r>
              <a:rPr lang="en-GB" sz="2800" dirty="0" err="1" smtClean="0">
                <a:solidFill>
                  <a:srgbClr val="002060"/>
                </a:solidFill>
              </a:rPr>
              <a:t>присоски</a:t>
            </a:r>
            <a:endParaRPr lang="en-GB" sz="2800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800" dirty="0" smtClean="0">
                <a:solidFill>
                  <a:srgbClr val="002060"/>
                </a:solidFill>
              </a:rPr>
              <a:t>В) </a:t>
            </a:r>
            <a:r>
              <a:rPr lang="en-GB" sz="2800" dirty="0" err="1" smtClean="0">
                <a:solidFill>
                  <a:srgbClr val="002060"/>
                </a:solidFill>
              </a:rPr>
              <a:t>отсутствие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шерстного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покрова</a:t>
            </a:r>
            <a:r>
              <a:rPr lang="en-GB" sz="2800" dirty="0" smtClean="0">
                <a:solidFill>
                  <a:srgbClr val="002060"/>
                </a:solidFill>
              </a:rPr>
              <a:t> у </a:t>
            </a:r>
            <a:r>
              <a:rPr lang="en-GB" sz="2800" dirty="0" err="1" smtClean="0">
                <a:solidFill>
                  <a:srgbClr val="002060"/>
                </a:solidFill>
              </a:rPr>
              <a:t>слона</a:t>
            </a:r>
            <a:endParaRPr lang="en-GB" sz="2800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800" dirty="0" smtClean="0">
                <a:solidFill>
                  <a:srgbClr val="002060"/>
                </a:solidFill>
              </a:rPr>
              <a:t>Г) </a:t>
            </a:r>
            <a:r>
              <a:rPr lang="en-GB" sz="2800" dirty="0" err="1" smtClean="0">
                <a:solidFill>
                  <a:srgbClr val="002060"/>
                </a:solidFill>
              </a:rPr>
              <a:t>превращение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листьев</a:t>
            </a:r>
            <a:r>
              <a:rPr lang="en-GB" sz="2800" dirty="0" smtClean="0">
                <a:solidFill>
                  <a:srgbClr val="002060"/>
                </a:solidFill>
              </a:rPr>
              <a:t> у </a:t>
            </a:r>
            <a:r>
              <a:rPr lang="en-GB" sz="2800" dirty="0" err="1" smtClean="0">
                <a:solidFill>
                  <a:srgbClr val="002060"/>
                </a:solidFill>
              </a:rPr>
              <a:t>растений</a:t>
            </a:r>
            <a:r>
              <a:rPr lang="en-GB" sz="2800" dirty="0" smtClean="0">
                <a:solidFill>
                  <a:srgbClr val="002060"/>
                </a:solidFill>
              </a:rPr>
              <a:t> в </a:t>
            </a:r>
            <a:r>
              <a:rPr lang="en-GB" sz="2800" dirty="0" err="1" smtClean="0">
                <a:solidFill>
                  <a:srgbClr val="002060"/>
                </a:solidFill>
              </a:rPr>
              <a:t>колючки</a:t>
            </a:r>
            <a:r>
              <a:rPr lang="en-GB" sz="2800" dirty="0" smtClean="0">
                <a:solidFill>
                  <a:srgbClr val="002060"/>
                </a:solidFill>
              </a:rPr>
              <a:t> и </a:t>
            </a:r>
            <a:r>
              <a:rPr lang="en-GB" sz="2800" dirty="0" err="1" smtClean="0">
                <a:solidFill>
                  <a:srgbClr val="002060"/>
                </a:solidFill>
              </a:rPr>
              <a:t>усики</a:t>
            </a:r>
            <a:endParaRPr lang="en-GB" sz="2800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800" dirty="0" smtClean="0">
                <a:solidFill>
                  <a:srgbClr val="002060"/>
                </a:solidFill>
              </a:rPr>
              <a:t>Д) </a:t>
            </a:r>
            <a:r>
              <a:rPr lang="en-GB" sz="2800" dirty="0" err="1" smtClean="0">
                <a:solidFill>
                  <a:srgbClr val="002060"/>
                </a:solidFill>
              </a:rPr>
              <a:t>отсутствие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органов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пищеварения</a:t>
            </a:r>
            <a:r>
              <a:rPr lang="en-GB" sz="2800" dirty="0" smtClean="0">
                <a:solidFill>
                  <a:srgbClr val="002060"/>
                </a:solidFill>
              </a:rPr>
              <a:t> у </a:t>
            </a:r>
            <a:r>
              <a:rPr lang="en-GB" sz="2800" dirty="0" err="1" smtClean="0">
                <a:solidFill>
                  <a:srgbClr val="002060"/>
                </a:solidFill>
              </a:rPr>
              <a:t>паразитических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червей</a:t>
            </a:r>
            <a:endParaRPr lang="en-GB" sz="2800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2800" dirty="0" smtClean="0">
                <a:solidFill>
                  <a:srgbClr val="002060"/>
                </a:solidFill>
              </a:rPr>
              <a:t>Е) </a:t>
            </a:r>
            <a:r>
              <a:rPr lang="en-GB" sz="2800" dirty="0" err="1" smtClean="0">
                <a:solidFill>
                  <a:srgbClr val="002060"/>
                </a:solidFill>
              </a:rPr>
              <a:t>редукция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органов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чувств</a:t>
            </a:r>
            <a:r>
              <a:rPr lang="en-GB" sz="2800" dirty="0" smtClean="0">
                <a:solidFill>
                  <a:srgbClr val="002060"/>
                </a:solidFill>
              </a:rPr>
              <a:t> у </a:t>
            </a:r>
            <a:r>
              <a:rPr lang="en-GB" sz="2800" dirty="0" err="1" smtClean="0">
                <a:solidFill>
                  <a:srgbClr val="002060"/>
                </a:solidFill>
              </a:rPr>
              <a:t>бычьего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цепня</a:t>
            </a:r>
            <a:endParaRPr lang="en-GB" sz="2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257175"/>
            <a:ext cx="8229600" cy="1701800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sz="3600" dirty="0" smtClean="0">
                <a:solidFill>
                  <a:srgbClr val="66FF33"/>
                </a:solidFill>
              </a:rPr>
              <a:t> </a:t>
            </a:r>
            <a:r>
              <a:rPr lang="ru-RU" sz="2200" i="1" dirty="0" smtClean="0">
                <a:solidFill>
                  <a:srgbClr val="66FF33"/>
                </a:solidFill>
              </a:rPr>
              <a:t>Выбери три верных ответа</a:t>
            </a:r>
            <a:r>
              <a:rPr lang="ru-RU" sz="3600" dirty="0" smtClean="0">
                <a:solidFill>
                  <a:srgbClr val="66FF33"/>
                </a:solidFill>
              </a:rPr>
              <a:t> </a:t>
            </a:r>
            <a:br>
              <a:rPr lang="ru-RU" sz="3600" dirty="0" smtClean="0">
                <a:solidFill>
                  <a:srgbClr val="66FF33"/>
                </a:solidFill>
              </a:rPr>
            </a:br>
            <a:r>
              <a:rPr lang="en-GB" sz="3600" dirty="0" err="1" smtClean="0">
                <a:solidFill>
                  <a:srgbClr val="66FF33"/>
                </a:solidFill>
              </a:rPr>
              <a:t>Какие</a:t>
            </a:r>
            <a:r>
              <a:rPr lang="en-GB" sz="3600" dirty="0" smtClean="0">
                <a:solidFill>
                  <a:srgbClr val="66FF33"/>
                </a:solidFill>
              </a:rPr>
              <a:t> </a:t>
            </a:r>
            <a:r>
              <a:rPr lang="en-GB" sz="3600" dirty="0" err="1" smtClean="0">
                <a:solidFill>
                  <a:srgbClr val="66FF33"/>
                </a:solidFill>
              </a:rPr>
              <a:t>из</a:t>
            </a:r>
            <a:r>
              <a:rPr lang="en-GB" sz="3600" dirty="0" smtClean="0">
                <a:solidFill>
                  <a:srgbClr val="66FF33"/>
                </a:solidFill>
              </a:rPr>
              <a:t> </a:t>
            </a:r>
            <a:r>
              <a:rPr lang="en-GB" sz="3600" dirty="0" err="1" smtClean="0">
                <a:solidFill>
                  <a:srgbClr val="66FF33"/>
                </a:solidFill>
              </a:rPr>
              <a:t>перечисленных</a:t>
            </a:r>
            <a:r>
              <a:rPr lang="en-GB" sz="3600" dirty="0" smtClean="0">
                <a:solidFill>
                  <a:srgbClr val="66FF33"/>
                </a:solidFill>
              </a:rPr>
              <a:t> </a:t>
            </a:r>
            <a:r>
              <a:rPr lang="en-GB" sz="3600" dirty="0" err="1" smtClean="0">
                <a:solidFill>
                  <a:srgbClr val="66FF33"/>
                </a:solidFill>
              </a:rPr>
              <a:t>примеров</a:t>
            </a:r>
            <a:r>
              <a:rPr lang="en-GB" sz="3600" dirty="0" smtClean="0">
                <a:solidFill>
                  <a:srgbClr val="66FF33"/>
                </a:solidFill>
              </a:rPr>
              <a:t> </a:t>
            </a:r>
            <a:r>
              <a:rPr lang="en-GB" sz="3600" dirty="0" err="1" smtClean="0">
                <a:solidFill>
                  <a:srgbClr val="66FF33"/>
                </a:solidFill>
              </a:rPr>
              <a:t>характеризуют</a:t>
            </a:r>
            <a:r>
              <a:rPr lang="en-GB" sz="3600" dirty="0" smtClean="0">
                <a:solidFill>
                  <a:srgbClr val="66FF33"/>
                </a:solidFill>
              </a:rPr>
              <a:t> </a:t>
            </a:r>
            <a:r>
              <a:rPr lang="en-GB" sz="3600" dirty="0" err="1" smtClean="0">
                <a:solidFill>
                  <a:srgbClr val="66FF33"/>
                </a:solidFill>
              </a:rPr>
              <a:t>ароморфоз</a:t>
            </a:r>
            <a:r>
              <a:rPr lang="en-GB" sz="3600" dirty="0" smtClean="0">
                <a:solidFill>
                  <a:srgbClr val="66FF33"/>
                </a:solidFill>
              </a:rPr>
              <a:t>?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7025" y="2122488"/>
            <a:ext cx="8359775" cy="4124325"/>
          </a:xfrm>
        </p:spPr>
        <p:txBody>
          <a:bodyPr/>
          <a:lstStyle/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А) </a:t>
            </a:r>
            <a:r>
              <a:rPr lang="en-GB" dirty="0" err="1" smtClean="0">
                <a:solidFill>
                  <a:srgbClr val="002060"/>
                </a:solidFill>
              </a:rPr>
              <a:t>появление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кровеносной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системы</a:t>
            </a:r>
            <a:r>
              <a:rPr lang="en-GB" dirty="0" smtClean="0">
                <a:solidFill>
                  <a:srgbClr val="002060"/>
                </a:solidFill>
              </a:rPr>
              <a:t> у </a:t>
            </a:r>
            <a:r>
              <a:rPr lang="en-GB" dirty="0" err="1" smtClean="0">
                <a:solidFill>
                  <a:srgbClr val="002060"/>
                </a:solidFill>
              </a:rPr>
              <a:t>кольчатых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червей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Б) </a:t>
            </a:r>
            <a:r>
              <a:rPr lang="en-GB" dirty="0" err="1" smtClean="0">
                <a:solidFill>
                  <a:srgbClr val="002060"/>
                </a:solidFill>
              </a:rPr>
              <a:t>возникновение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хорды</a:t>
            </a:r>
            <a:r>
              <a:rPr lang="en-GB" dirty="0" smtClean="0">
                <a:solidFill>
                  <a:srgbClr val="002060"/>
                </a:solidFill>
              </a:rPr>
              <a:t> у </a:t>
            </a:r>
            <a:r>
              <a:rPr lang="en-GB" dirty="0" err="1" smtClean="0">
                <a:solidFill>
                  <a:srgbClr val="002060"/>
                </a:solidFill>
              </a:rPr>
              <a:t>животных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В) </a:t>
            </a:r>
            <a:r>
              <a:rPr lang="en-GB" dirty="0" err="1" smtClean="0">
                <a:solidFill>
                  <a:srgbClr val="002060"/>
                </a:solidFill>
              </a:rPr>
              <a:t>образование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ластов</a:t>
            </a:r>
            <a:r>
              <a:rPr lang="en-GB" dirty="0" smtClean="0">
                <a:solidFill>
                  <a:srgbClr val="002060"/>
                </a:solidFill>
              </a:rPr>
              <a:t> у </a:t>
            </a:r>
            <a:r>
              <a:rPr lang="en-GB" dirty="0" err="1" smtClean="0">
                <a:solidFill>
                  <a:srgbClr val="002060"/>
                </a:solidFill>
              </a:rPr>
              <a:t>водных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животных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Г) </a:t>
            </a:r>
            <a:r>
              <a:rPr lang="en-GB" dirty="0" err="1" smtClean="0">
                <a:solidFill>
                  <a:srgbClr val="002060"/>
                </a:solidFill>
              </a:rPr>
              <a:t>появление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роющих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конечностей</a:t>
            </a:r>
            <a:r>
              <a:rPr lang="en-GB" dirty="0" smtClean="0">
                <a:solidFill>
                  <a:srgbClr val="002060"/>
                </a:solidFill>
              </a:rPr>
              <a:t> у </a:t>
            </a:r>
            <a:r>
              <a:rPr lang="en-GB" dirty="0" err="1" smtClean="0">
                <a:solidFill>
                  <a:srgbClr val="002060"/>
                </a:solidFill>
              </a:rPr>
              <a:t>обитателей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почвы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Д) </a:t>
            </a:r>
            <a:r>
              <a:rPr lang="en-GB" dirty="0" err="1" smtClean="0">
                <a:solidFill>
                  <a:srgbClr val="002060"/>
                </a:solidFill>
              </a:rPr>
              <a:t>развитие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бивней</a:t>
            </a:r>
            <a:r>
              <a:rPr lang="en-GB" dirty="0" smtClean="0">
                <a:solidFill>
                  <a:srgbClr val="002060"/>
                </a:solidFill>
              </a:rPr>
              <a:t> у </a:t>
            </a:r>
            <a:r>
              <a:rPr lang="en-GB" dirty="0" err="1" smtClean="0">
                <a:solidFill>
                  <a:srgbClr val="002060"/>
                </a:solidFill>
              </a:rPr>
              <a:t>слонов</a:t>
            </a:r>
            <a:endParaRPr lang="en-GB" dirty="0" smtClean="0">
              <a:solidFill>
                <a:srgbClr val="002060"/>
              </a:solidFill>
            </a:endParaRPr>
          </a:p>
          <a:p>
            <a:pPr eaLnBrk="1">
              <a:buFont typeface="Wingdings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dirty="0" smtClean="0">
                <a:solidFill>
                  <a:srgbClr val="002060"/>
                </a:solidFill>
              </a:rPr>
              <a:t>Е) </a:t>
            </a:r>
            <a:r>
              <a:rPr lang="en-GB" dirty="0" err="1" smtClean="0">
                <a:solidFill>
                  <a:srgbClr val="002060"/>
                </a:solidFill>
              </a:rPr>
              <a:t>образование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позвоночника</a:t>
            </a:r>
            <a:r>
              <a:rPr lang="en-GB" dirty="0" smtClean="0">
                <a:solidFill>
                  <a:srgbClr val="002060"/>
                </a:solidFill>
              </a:rPr>
              <a:t> у </a:t>
            </a:r>
            <a:r>
              <a:rPr lang="en-GB" dirty="0" err="1" smtClean="0">
                <a:solidFill>
                  <a:srgbClr val="002060"/>
                </a:solidFill>
              </a:rPr>
              <a:t>хордовых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457200" y="273050"/>
            <a:ext cx="8229600" cy="1146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390525" indent="-293688"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ru-RU" sz="2500" i="1" dirty="0">
                <a:solidFill>
                  <a:srgbClr val="00B050"/>
                </a:solidFill>
              </a:rPr>
              <a:t>8. </a:t>
            </a:r>
            <a:r>
              <a:rPr lang="en-GB" sz="2500" i="1" dirty="0" err="1">
                <a:solidFill>
                  <a:srgbClr val="00B050"/>
                </a:solidFill>
              </a:rPr>
              <a:t>Установите</a:t>
            </a:r>
            <a:r>
              <a:rPr lang="en-GB" sz="2500" i="1" dirty="0">
                <a:solidFill>
                  <a:srgbClr val="00B050"/>
                </a:solidFill>
              </a:rPr>
              <a:t> </a:t>
            </a:r>
            <a:r>
              <a:rPr lang="en-GB" sz="2500" i="1" dirty="0" err="1">
                <a:solidFill>
                  <a:srgbClr val="00B050"/>
                </a:solidFill>
              </a:rPr>
              <a:t>соответствие</a:t>
            </a:r>
            <a:r>
              <a:rPr lang="en-GB" sz="2500" i="1" dirty="0">
                <a:solidFill>
                  <a:srgbClr val="00B050"/>
                </a:solidFill>
              </a:rPr>
              <a:t> </a:t>
            </a:r>
            <a:r>
              <a:rPr lang="en-GB" sz="2500" i="1" dirty="0" err="1">
                <a:solidFill>
                  <a:srgbClr val="00B050"/>
                </a:solidFill>
              </a:rPr>
              <a:t>между</a:t>
            </a:r>
            <a:r>
              <a:rPr lang="en-GB" sz="2500" i="1" dirty="0">
                <a:solidFill>
                  <a:srgbClr val="00B050"/>
                </a:solidFill>
              </a:rPr>
              <a:t> </a:t>
            </a:r>
            <a:r>
              <a:rPr lang="en-GB" sz="2500" i="1" dirty="0" err="1">
                <a:solidFill>
                  <a:srgbClr val="00B050"/>
                </a:solidFill>
              </a:rPr>
              <a:t>причиной</a:t>
            </a:r>
            <a:r>
              <a:rPr lang="en-GB" sz="2500" i="1" dirty="0">
                <a:solidFill>
                  <a:srgbClr val="00B050"/>
                </a:solidFill>
              </a:rPr>
              <a:t> </a:t>
            </a:r>
            <a:r>
              <a:rPr lang="en-GB" sz="2500" i="1" dirty="0" err="1">
                <a:solidFill>
                  <a:srgbClr val="00B050"/>
                </a:solidFill>
              </a:rPr>
              <a:t>видообразования</a:t>
            </a:r>
            <a:r>
              <a:rPr lang="en-GB" sz="2500" i="1" dirty="0">
                <a:solidFill>
                  <a:srgbClr val="00B050"/>
                </a:solidFill>
              </a:rPr>
              <a:t> и </a:t>
            </a:r>
            <a:r>
              <a:rPr lang="en-GB" sz="2500" i="1" dirty="0" err="1">
                <a:solidFill>
                  <a:srgbClr val="00B050"/>
                </a:solidFill>
              </a:rPr>
              <a:t>способом</a:t>
            </a:r>
            <a:r>
              <a:rPr lang="en-GB" sz="2500" i="1" dirty="0">
                <a:solidFill>
                  <a:srgbClr val="00B050"/>
                </a:solidFill>
              </a:rPr>
              <a:t>, </a:t>
            </a:r>
            <a:r>
              <a:rPr lang="en-GB" sz="2500" i="1" dirty="0" err="1">
                <a:solidFill>
                  <a:srgbClr val="00B050"/>
                </a:solidFill>
              </a:rPr>
              <a:t>для</a:t>
            </a:r>
            <a:r>
              <a:rPr lang="en-GB" sz="2500" i="1" dirty="0">
                <a:solidFill>
                  <a:srgbClr val="00B050"/>
                </a:solidFill>
              </a:rPr>
              <a:t> </a:t>
            </a:r>
            <a:r>
              <a:rPr lang="en-GB" sz="2500" i="1" dirty="0" err="1">
                <a:solidFill>
                  <a:srgbClr val="00B050"/>
                </a:solidFill>
              </a:rPr>
              <a:t>которого</a:t>
            </a:r>
            <a:r>
              <a:rPr lang="en-GB" sz="2500" i="1" dirty="0">
                <a:solidFill>
                  <a:srgbClr val="00B050"/>
                </a:solidFill>
              </a:rPr>
              <a:t> </a:t>
            </a:r>
            <a:r>
              <a:rPr lang="en-GB" sz="2500" i="1" dirty="0" err="1">
                <a:solidFill>
                  <a:srgbClr val="00B050"/>
                </a:solidFill>
              </a:rPr>
              <a:t>она</a:t>
            </a:r>
            <a:r>
              <a:rPr lang="en-GB" sz="2500" i="1" dirty="0">
                <a:solidFill>
                  <a:srgbClr val="00B050"/>
                </a:solidFill>
              </a:rPr>
              <a:t> </a:t>
            </a:r>
            <a:r>
              <a:rPr lang="en-GB" sz="2500" i="1" dirty="0" err="1">
                <a:solidFill>
                  <a:srgbClr val="00B050"/>
                </a:solidFill>
              </a:rPr>
              <a:t>характерна</a:t>
            </a:r>
            <a:r>
              <a:rPr lang="en-GB" sz="2500" i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ru-RU" sz="2500" b="1" i="1" dirty="0">
                <a:solidFill>
                  <a:srgbClr val="002060"/>
                </a:solidFill>
              </a:rPr>
              <a:t>    </a:t>
            </a:r>
            <a:r>
              <a:rPr lang="en-GB" sz="2500" b="1" i="1" dirty="0" err="1">
                <a:solidFill>
                  <a:srgbClr val="002060"/>
                </a:solidFill>
              </a:rPr>
              <a:t>Причины</a:t>
            </a:r>
            <a:r>
              <a:rPr lang="en-GB" sz="2500" b="1" i="1" dirty="0">
                <a:solidFill>
                  <a:srgbClr val="002060"/>
                </a:solidFill>
              </a:rPr>
              <a:t>                          </a:t>
            </a:r>
            <a:r>
              <a:rPr lang="en-GB" sz="2500" b="1" i="1" dirty="0" err="1">
                <a:solidFill>
                  <a:srgbClr val="002060"/>
                </a:solidFill>
              </a:rPr>
              <a:t>Видообразование</a:t>
            </a:r>
            <a:endParaRPr lang="en-GB" sz="2500" b="1" i="1" dirty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500" dirty="0">
                <a:solidFill>
                  <a:srgbClr val="002060"/>
                </a:solidFill>
              </a:rPr>
              <a:t>1) </a:t>
            </a:r>
            <a:r>
              <a:rPr lang="en-GB" sz="2500" dirty="0" err="1">
                <a:solidFill>
                  <a:srgbClr val="002060"/>
                </a:solidFill>
              </a:rPr>
              <a:t>разделение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ареала</a:t>
            </a:r>
            <a:r>
              <a:rPr lang="en-GB" sz="2500" dirty="0">
                <a:solidFill>
                  <a:srgbClr val="002060"/>
                </a:solidFill>
              </a:rPr>
              <a:t>      </a:t>
            </a:r>
            <a:r>
              <a:rPr lang="ru-RU" sz="2500" dirty="0">
                <a:solidFill>
                  <a:srgbClr val="002060"/>
                </a:solidFill>
              </a:rPr>
              <a:t>   </a:t>
            </a:r>
            <a:r>
              <a:rPr lang="en-GB" sz="2500" dirty="0">
                <a:solidFill>
                  <a:srgbClr val="002060"/>
                </a:solidFill>
              </a:rPr>
              <a:t>А) </a:t>
            </a:r>
            <a:r>
              <a:rPr lang="en-GB" sz="2500" dirty="0" err="1">
                <a:solidFill>
                  <a:srgbClr val="002060"/>
                </a:solidFill>
              </a:rPr>
              <a:t>экологическое</a:t>
            </a:r>
            <a:endParaRPr lang="en-GB" sz="2500" dirty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500" dirty="0" err="1">
                <a:solidFill>
                  <a:srgbClr val="002060"/>
                </a:solidFill>
              </a:rPr>
              <a:t>вида</a:t>
            </a:r>
            <a:r>
              <a:rPr lang="en-GB" sz="2500" dirty="0">
                <a:solidFill>
                  <a:srgbClr val="002060"/>
                </a:solidFill>
              </a:rPr>
              <a:t>                                  </a:t>
            </a:r>
            <a:r>
              <a:rPr lang="ru-RU" sz="2500" dirty="0">
                <a:solidFill>
                  <a:srgbClr val="002060"/>
                </a:solidFill>
              </a:rPr>
              <a:t>    </a:t>
            </a:r>
            <a:r>
              <a:rPr lang="en-GB" sz="2500" dirty="0">
                <a:solidFill>
                  <a:srgbClr val="002060"/>
                </a:solidFill>
              </a:rPr>
              <a:t>Б) </a:t>
            </a:r>
            <a:r>
              <a:rPr lang="en-GB" sz="2500" dirty="0" err="1">
                <a:solidFill>
                  <a:srgbClr val="002060"/>
                </a:solidFill>
              </a:rPr>
              <a:t>географическое</a:t>
            </a:r>
            <a:endParaRPr lang="en-GB" sz="2500" dirty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500" dirty="0">
                <a:solidFill>
                  <a:srgbClr val="002060"/>
                </a:solidFill>
              </a:rPr>
              <a:t>2) </a:t>
            </a:r>
            <a:r>
              <a:rPr lang="en-GB" sz="2500" dirty="0" err="1">
                <a:solidFill>
                  <a:srgbClr val="002060"/>
                </a:solidFill>
              </a:rPr>
              <a:t>расширение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ареала</a:t>
            </a:r>
            <a:endParaRPr lang="en-GB" sz="2500" dirty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500" dirty="0">
                <a:solidFill>
                  <a:srgbClr val="002060"/>
                </a:solidFill>
              </a:rPr>
              <a:t>3) </a:t>
            </a:r>
            <a:r>
              <a:rPr lang="en-GB" sz="2500" dirty="0" err="1">
                <a:solidFill>
                  <a:srgbClr val="002060"/>
                </a:solidFill>
              </a:rPr>
              <a:t>стабильность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ареала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вида</a:t>
            </a:r>
            <a:endParaRPr lang="en-GB" sz="2500" dirty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500" dirty="0">
                <a:solidFill>
                  <a:srgbClr val="002060"/>
                </a:solidFill>
              </a:rPr>
              <a:t>4) </a:t>
            </a:r>
            <a:r>
              <a:rPr lang="en-GB" sz="2500" dirty="0" err="1">
                <a:solidFill>
                  <a:srgbClr val="002060"/>
                </a:solidFill>
              </a:rPr>
              <a:t>образование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новой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популяции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на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территории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прежнего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местообитания</a:t>
            </a:r>
            <a:endParaRPr lang="en-GB" sz="2500" dirty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500" dirty="0">
                <a:solidFill>
                  <a:srgbClr val="002060"/>
                </a:solidFill>
              </a:rPr>
              <a:t>5) </a:t>
            </a:r>
            <a:r>
              <a:rPr lang="en-GB" sz="2500" dirty="0" err="1">
                <a:solidFill>
                  <a:srgbClr val="002060"/>
                </a:solidFill>
              </a:rPr>
              <a:t>появление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ранее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не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существовавших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преград</a:t>
            </a:r>
            <a:r>
              <a:rPr lang="en-GB" sz="2500" dirty="0">
                <a:solidFill>
                  <a:srgbClr val="002060"/>
                </a:solidFill>
              </a:rPr>
              <a:t> </a:t>
            </a:r>
            <a:r>
              <a:rPr lang="en-GB" sz="2500" dirty="0" err="1">
                <a:solidFill>
                  <a:srgbClr val="002060"/>
                </a:solidFill>
              </a:rPr>
              <a:t>рельефа</a:t>
            </a:r>
            <a:endParaRPr lang="en-GB" sz="25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Ответы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357298"/>
            <a:ext cx="8229600" cy="4530725"/>
          </a:xfrm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1- 3</a:t>
            </a:r>
          </a:p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2- 4</a:t>
            </a:r>
          </a:p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3- 2</a:t>
            </a:r>
          </a:p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4- 4</a:t>
            </a:r>
          </a:p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5- 1</a:t>
            </a:r>
          </a:p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6- БДЕ</a:t>
            </a:r>
          </a:p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7- АБЕ</a:t>
            </a:r>
          </a:p>
          <a:p>
            <a:pPr>
              <a:buFont typeface="Wingdings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8 - АБААБ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5943600" y="1981200"/>
            <a:ext cx="29718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90525" indent="-293688" eaLnBrk="0">
              <a:spcAft>
                <a:spcPts val="1288"/>
              </a:spcAft>
            </a:pPr>
            <a:r>
              <a:rPr lang="ru-RU" sz="3600" b="1"/>
              <a:t>Оценка</a:t>
            </a:r>
          </a:p>
          <a:p>
            <a:pPr marL="390525" indent="-293688" eaLnBrk="0">
              <a:spcAft>
                <a:spcPts val="1288"/>
              </a:spcAft>
            </a:pPr>
            <a:endParaRPr lang="ru-RU" sz="2900"/>
          </a:p>
          <a:p>
            <a:pPr marL="390525" indent="-293688" eaLnBrk="0">
              <a:spcAft>
                <a:spcPts val="1288"/>
              </a:spcAft>
            </a:pPr>
            <a:r>
              <a:rPr lang="ru-RU" sz="2900"/>
              <a:t>«5» – 8</a:t>
            </a:r>
          </a:p>
          <a:p>
            <a:pPr marL="390525" indent="-293688" eaLnBrk="0">
              <a:spcAft>
                <a:spcPts val="1288"/>
              </a:spcAft>
            </a:pPr>
            <a:r>
              <a:rPr lang="ru-RU" sz="2900"/>
              <a:t>«4» – 6-7</a:t>
            </a:r>
          </a:p>
          <a:p>
            <a:pPr marL="390525" indent="-293688" eaLnBrk="0">
              <a:spcAft>
                <a:spcPts val="1288"/>
              </a:spcAft>
            </a:pPr>
            <a:r>
              <a:rPr lang="ru-RU" sz="2900"/>
              <a:t>«3» – 4-5</a:t>
            </a:r>
          </a:p>
          <a:p>
            <a:pPr marL="390525" indent="-293688" eaLnBrk="0">
              <a:spcAft>
                <a:spcPts val="1288"/>
              </a:spcAft>
            </a:pPr>
            <a:r>
              <a:rPr lang="ru-RU" sz="2900"/>
              <a:t>«2» – </a:t>
            </a:r>
            <a:r>
              <a:rPr lang="ru-RU" sz="2200"/>
              <a:t>менее</a:t>
            </a:r>
            <a:r>
              <a:rPr lang="ru-RU" sz="2900"/>
              <a:t> 4</a:t>
            </a:r>
          </a:p>
          <a:p>
            <a:pPr marL="390525" indent="-293688" eaLnBrk="0">
              <a:spcAft>
                <a:spcPts val="1288"/>
              </a:spcAft>
            </a:pPr>
            <a:endParaRPr lang="ru-RU" sz="2900">
              <a:solidFill>
                <a:srgbClr val="FF0000"/>
              </a:solidFill>
            </a:endParaRPr>
          </a:p>
          <a:p>
            <a:pPr marL="390525" indent="-293688" eaLnBrk="0">
              <a:spcAft>
                <a:spcPts val="1288"/>
              </a:spcAft>
            </a:pPr>
            <a:endParaRPr lang="ru-RU" sz="29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Вопросы для блиц-опроса: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428736"/>
            <a:ext cx="8229600" cy="45307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Шведский биолог, автор двойной номенклатуры…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Название корабля, на котором совершил путешествие Ч.Дарвин?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Как называется отбор организмов по признакам, полезным человеку.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Как называется процесс, при котором выживают и оставляют потомство наиболее приспособленные особи?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 startAt="6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Окраска тела под цвет окружающей среды называется…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 startAt="6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Назовите виды изоляции.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 startAt="6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Назовите видообразования.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ru-RU" sz="28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ru-RU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73050"/>
            <a:ext cx="8229600" cy="693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4000"/>
              <a:t>Задание 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5750" y="2643188"/>
            <a:ext cx="7710488" cy="360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390525" indent="-293688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900" dirty="0" err="1">
                <a:solidFill>
                  <a:srgbClr val="002060"/>
                </a:solidFill>
              </a:rPr>
              <a:t>Эрудит</a:t>
            </a:r>
            <a:r>
              <a:rPr lang="en-GB" sz="2900" dirty="0">
                <a:solidFill>
                  <a:srgbClr val="002060"/>
                </a:solidFill>
              </a:rPr>
              <a:t>, </a:t>
            </a:r>
            <a:r>
              <a:rPr lang="ru-RU" sz="2900" dirty="0" err="1">
                <a:solidFill>
                  <a:srgbClr val="002060"/>
                </a:solidFill>
              </a:rPr>
              <a:t>креционист</a:t>
            </a:r>
            <a:endParaRPr lang="en-GB" sz="2900" dirty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900" dirty="0" err="1">
                <a:solidFill>
                  <a:srgbClr val="002060"/>
                </a:solidFill>
              </a:rPr>
              <a:t>Описывал</a:t>
            </a:r>
            <a:r>
              <a:rPr lang="en-GB" sz="2900" dirty="0">
                <a:solidFill>
                  <a:srgbClr val="002060"/>
                </a:solidFill>
              </a:rPr>
              <a:t>, </a:t>
            </a:r>
            <a:r>
              <a:rPr lang="en-GB" sz="2900" dirty="0" err="1">
                <a:solidFill>
                  <a:srgbClr val="002060"/>
                </a:solidFill>
              </a:rPr>
              <a:t>систематизировал</a:t>
            </a:r>
            <a:r>
              <a:rPr lang="en-GB" sz="2900" dirty="0">
                <a:solidFill>
                  <a:srgbClr val="002060"/>
                </a:solidFill>
              </a:rPr>
              <a:t>, </a:t>
            </a:r>
            <a:r>
              <a:rPr lang="en-GB" sz="2900" dirty="0" err="1">
                <a:solidFill>
                  <a:srgbClr val="002060"/>
                </a:solidFill>
              </a:rPr>
              <a:t>организовывал</a:t>
            </a:r>
            <a:r>
              <a:rPr lang="en-GB" sz="2900" dirty="0">
                <a:solidFill>
                  <a:srgbClr val="002060"/>
                </a:solidFill>
              </a:rPr>
              <a:t>.</a:t>
            </a:r>
          </a:p>
          <a:p>
            <a:pPr marL="390525" indent="-293688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900" dirty="0" err="1">
                <a:solidFill>
                  <a:srgbClr val="002060"/>
                </a:solidFill>
              </a:rPr>
              <a:t>Создал</a:t>
            </a:r>
            <a:r>
              <a:rPr lang="en-GB" sz="2900" dirty="0">
                <a:solidFill>
                  <a:srgbClr val="002060"/>
                </a:solidFill>
              </a:rPr>
              <a:t> </a:t>
            </a:r>
            <a:r>
              <a:rPr lang="en-GB" sz="2900" dirty="0" err="1">
                <a:solidFill>
                  <a:srgbClr val="002060"/>
                </a:solidFill>
              </a:rPr>
              <a:t>лучшую</a:t>
            </a:r>
            <a:r>
              <a:rPr lang="en-GB" sz="2900" dirty="0">
                <a:solidFill>
                  <a:srgbClr val="002060"/>
                </a:solidFill>
              </a:rPr>
              <a:t> </a:t>
            </a:r>
            <a:r>
              <a:rPr lang="en-GB" sz="2900" dirty="0" err="1" smtClean="0">
                <a:solidFill>
                  <a:srgbClr val="002060"/>
                </a:solidFill>
              </a:rPr>
              <a:t>искусственную</a:t>
            </a:r>
            <a:endParaRPr lang="ru-RU" sz="2900" dirty="0" smtClean="0">
              <a:solidFill>
                <a:srgbClr val="002060"/>
              </a:solidFill>
            </a:endParaRPr>
          </a:p>
          <a:p>
            <a:pPr marL="390525" indent="-293688">
              <a:spcAft>
                <a:spcPts val="1288"/>
              </a:spcAft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2900" dirty="0" smtClean="0">
                <a:solidFill>
                  <a:srgbClr val="002060"/>
                </a:solidFill>
              </a:rPr>
              <a:t> </a:t>
            </a:r>
            <a:r>
              <a:rPr lang="en-GB" sz="2900" dirty="0" err="1">
                <a:solidFill>
                  <a:srgbClr val="002060"/>
                </a:solidFill>
              </a:rPr>
              <a:t>систему</a:t>
            </a:r>
            <a:r>
              <a:rPr lang="en-GB" sz="2900" dirty="0">
                <a:solidFill>
                  <a:srgbClr val="002060"/>
                </a:solidFill>
              </a:rPr>
              <a:t>.</a:t>
            </a:r>
          </a:p>
          <a:p>
            <a:pPr marL="390525" indent="-293688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ru-RU" sz="2900" dirty="0">
                <a:solidFill>
                  <a:srgbClr val="002060"/>
                </a:solidFill>
              </a:rPr>
              <a:t>Президент Шведской академии</a:t>
            </a:r>
            <a:r>
              <a:rPr lang="en-GB" sz="29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9220" name="Picture 4" descr="G:\ОБЩАЯ БИОЛОГИЯ -презентации\linnej-karl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0" y="3170238"/>
            <a:ext cx="2722563" cy="33051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60363" y="1031875"/>
            <a:ext cx="8358187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marL="390525" indent="-293688" algn="ctr">
              <a:spcAft>
                <a:spcPts val="1288"/>
              </a:spcAft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4225" algn="l"/>
                <a:tab pos="5253038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GB" sz="4000" b="1" i="1" dirty="0">
                <a:solidFill>
                  <a:srgbClr val="002060"/>
                </a:solidFill>
              </a:rPr>
              <a:t> </a:t>
            </a:r>
            <a:r>
              <a:rPr lang="en-GB" sz="4000" b="1" i="1" u="sng" dirty="0" err="1">
                <a:solidFill>
                  <a:srgbClr val="002060"/>
                </a:solidFill>
              </a:rPr>
              <a:t>Определите</a:t>
            </a:r>
            <a:r>
              <a:rPr lang="en-GB" sz="4000" b="1" i="1" u="sng" dirty="0">
                <a:solidFill>
                  <a:srgbClr val="002060"/>
                </a:solidFill>
              </a:rPr>
              <a:t>, о </a:t>
            </a:r>
            <a:r>
              <a:rPr lang="en-GB" sz="4000" b="1" i="1" u="sng" dirty="0" err="1">
                <a:solidFill>
                  <a:srgbClr val="002060"/>
                </a:solidFill>
              </a:rPr>
              <a:t>каком</a:t>
            </a:r>
            <a:r>
              <a:rPr lang="en-GB" sz="4000" b="1" i="1" u="sng" dirty="0">
                <a:solidFill>
                  <a:srgbClr val="002060"/>
                </a:solidFill>
              </a:rPr>
              <a:t> </a:t>
            </a:r>
            <a:r>
              <a:rPr lang="en-GB" sz="4000" b="1" i="1" u="sng" dirty="0" err="1">
                <a:solidFill>
                  <a:srgbClr val="002060"/>
                </a:solidFill>
              </a:rPr>
              <a:t>ученом</a:t>
            </a:r>
            <a:r>
              <a:rPr lang="en-GB" sz="4000" b="1" i="1" u="sng" dirty="0">
                <a:solidFill>
                  <a:srgbClr val="002060"/>
                </a:solidFill>
              </a:rPr>
              <a:t> </a:t>
            </a:r>
            <a:r>
              <a:rPr lang="en-GB" sz="4000" b="1" i="1" u="sng" dirty="0" err="1">
                <a:solidFill>
                  <a:srgbClr val="002060"/>
                </a:solidFill>
              </a:rPr>
              <a:t>идет</a:t>
            </a:r>
            <a:r>
              <a:rPr lang="en-GB" sz="4000" b="1" i="1" u="sng" dirty="0">
                <a:solidFill>
                  <a:srgbClr val="002060"/>
                </a:solidFill>
              </a:rPr>
              <a:t> </a:t>
            </a:r>
            <a:r>
              <a:rPr lang="en-GB" sz="4000" b="1" i="1" u="sng" dirty="0" err="1" smtClean="0">
                <a:solidFill>
                  <a:srgbClr val="002060"/>
                </a:solidFill>
              </a:rPr>
              <a:t>речь</a:t>
            </a:r>
            <a:endParaRPr lang="en-GB" sz="4000" b="1" i="1" u="sng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2928934"/>
            <a:ext cx="2714614" cy="357187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6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50888" y="327025"/>
            <a:ext cx="8229600" cy="1633538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smtClean="0"/>
              <a:t>О </a:t>
            </a:r>
            <a:r>
              <a:rPr lang="en-GB" b="1" i="1" dirty="0" err="1" smtClean="0"/>
              <a:t>каком</a:t>
            </a:r>
            <a:r>
              <a:rPr lang="en-GB" b="1" i="1" dirty="0" smtClean="0"/>
              <a:t> </a:t>
            </a:r>
            <a:r>
              <a:rPr lang="en-GB" b="1" i="1" dirty="0" err="1" smtClean="0"/>
              <a:t>ученом</a:t>
            </a:r>
            <a:r>
              <a:rPr lang="en-GB" b="1" i="1" dirty="0" smtClean="0"/>
              <a:t> </a:t>
            </a:r>
            <a:r>
              <a:rPr lang="en-GB" b="1" i="1" dirty="0" err="1" smtClean="0"/>
              <a:t>идет</a:t>
            </a:r>
            <a:r>
              <a:rPr lang="en-GB" b="1" i="1" dirty="0" smtClean="0"/>
              <a:t> </a:t>
            </a:r>
            <a:r>
              <a:rPr lang="en-GB" b="1" i="1" dirty="0" err="1" smtClean="0"/>
              <a:t>речь</a:t>
            </a:r>
            <a:r>
              <a:rPr lang="en-GB" b="1" i="1" dirty="0" smtClean="0"/>
              <a:t>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7025" y="1795463"/>
            <a:ext cx="8391525" cy="4410075"/>
          </a:xfrm>
        </p:spPr>
        <p:txBody>
          <a:bodyPr/>
          <a:lstStyle/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300" dirty="0" err="1" smtClean="0">
                <a:solidFill>
                  <a:srgbClr val="002060"/>
                </a:solidFill>
              </a:rPr>
              <a:t>Талантливый</a:t>
            </a:r>
            <a:r>
              <a:rPr lang="en-GB" sz="3300" dirty="0" smtClean="0">
                <a:solidFill>
                  <a:srgbClr val="002060"/>
                </a:solidFill>
              </a:rPr>
              <a:t>, </a:t>
            </a:r>
            <a:r>
              <a:rPr lang="ru-RU" sz="3300" dirty="0" smtClean="0">
                <a:solidFill>
                  <a:srgbClr val="002060"/>
                </a:solidFill>
              </a:rPr>
              <a:t>сторонник трансформизма</a:t>
            </a:r>
            <a:endParaRPr lang="en-GB" sz="3300" dirty="0" smtClean="0">
              <a:solidFill>
                <a:srgbClr val="002060"/>
              </a:solidFill>
            </a:endParaRPr>
          </a:p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300" dirty="0" err="1" smtClean="0">
                <a:solidFill>
                  <a:srgbClr val="002060"/>
                </a:solidFill>
              </a:rPr>
              <a:t>Боролся</a:t>
            </a:r>
            <a:r>
              <a:rPr lang="en-GB" sz="3300" dirty="0" smtClean="0">
                <a:solidFill>
                  <a:srgbClr val="002060"/>
                </a:solidFill>
              </a:rPr>
              <a:t>, </a:t>
            </a:r>
            <a:r>
              <a:rPr lang="ru-RU" sz="3300" dirty="0" err="1" smtClean="0">
                <a:solidFill>
                  <a:srgbClr val="002060"/>
                </a:solidFill>
              </a:rPr>
              <a:t>оттстаивал</a:t>
            </a:r>
            <a:r>
              <a:rPr lang="ru-RU" sz="3300" dirty="0" smtClean="0">
                <a:solidFill>
                  <a:srgbClr val="002060"/>
                </a:solidFill>
              </a:rPr>
              <a:t>, доказывал</a:t>
            </a:r>
            <a:endParaRPr lang="en-GB" sz="3300" dirty="0" smtClean="0">
              <a:solidFill>
                <a:srgbClr val="002060"/>
              </a:solidFill>
            </a:endParaRPr>
          </a:p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ru-RU" sz="3300" dirty="0" smtClean="0">
                <a:solidFill>
                  <a:srgbClr val="002060"/>
                </a:solidFill>
              </a:rPr>
              <a:t>Ввел термин биология</a:t>
            </a:r>
            <a:endParaRPr lang="en-GB" sz="3300" dirty="0" smtClean="0">
              <a:solidFill>
                <a:srgbClr val="002060"/>
              </a:solidFill>
            </a:endParaRPr>
          </a:p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300" dirty="0" err="1" smtClean="0">
                <a:solidFill>
                  <a:srgbClr val="002060"/>
                </a:solidFill>
              </a:rPr>
              <a:t>Творец</a:t>
            </a:r>
            <a:endParaRPr lang="en-GB" sz="3300" dirty="0" smtClean="0">
              <a:solidFill>
                <a:srgbClr val="002060"/>
              </a:solidFill>
            </a:endParaRPr>
          </a:p>
        </p:txBody>
      </p:sp>
      <p:pic>
        <p:nvPicPr>
          <p:cNvPr id="10244" name="Picture 4" descr="G:\ОБЩАЯ БИОЛОГИЯ -презентации\Lamarck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0363" y="3622675"/>
            <a:ext cx="2138362" cy="2852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15125" y="3643313"/>
            <a:ext cx="2143125" cy="2857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8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8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11266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25450" y="327025"/>
            <a:ext cx="8229600" cy="1146175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b="1" i="1" dirty="0" smtClean="0"/>
              <a:t>О </a:t>
            </a:r>
            <a:r>
              <a:rPr lang="en-GB" b="1" i="1" dirty="0" err="1" smtClean="0"/>
              <a:t>каком</a:t>
            </a:r>
            <a:r>
              <a:rPr lang="en-GB" b="1" i="1" dirty="0" smtClean="0"/>
              <a:t> </a:t>
            </a:r>
            <a:r>
              <a:rPr lang="en-GB" b="1" i="1" dirty="0" err="1" smtClean="0"/>
              <a:t>ученом</a:t>
            </a:r>
            <a:r>
              <a:rPr lang="en-GB" b="1" i="1" dirty="0" smtClean="0"/>
              <a:t> </a:t>
            </a:r>
            <a:r>
              <a:rPr lang="en-GB" b="1" i="1" dirty="0" err="1" smtClean="0"/>
              <a:t>идет</a:t>
            </a:r>
            <a:r>
              <a:rPr lang="en-GB" b="1" i="1" dirty="0" smtClean="0"/>
              <a:t> </a:t>
            </a:r>
            <a:r>
              <a:rPr lang="en-GB" b="1" i="1" dirty="0" err="1" smtClean="0"/>
              <a:t>речь</a:t>
            </a:r>
            <a:r>
              <a:rPr lang="en-GB" b="1" i="1" dirty="0" smtClean="0"/>
              <a:t>?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428750"/>
            <a:ext cx="8440737" cy="4776788"/>
          </a:xfrm>
        </p:spPr>
        <p:txBody>
          <a:bodyPr/>
          <a:lstStyle/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300" dirty="0" err="1" smtClean="0">
                <a:solidFill>
                  <a:srgbClr val="002060"/>
                </a:solidFill>
              </a:rPr>
              <a:t>Трудолюбивый</a:t>
            </a:r>
            <a:r>
              <a:rPr lang="en-GB" sz="3300" dirty="0" smtClean="0">
                <a:solidFill>
                  <a:srgbClr val="002060"/>
                </a:solidFill>
              </a:rPr>
              <a:t>, </a:t>
            </a:r>
            <a:r>
              <a:rPr lang="en-GB" sz="3300" dirty="0" err="1" smtClean="0">
                <a:solidFill>
                  <a:srgbClr val="002060"/>
                </a:solidFill>
              </a:rPr>
              <a:t>обстоятельный</a:t>
            </a:r>
            <a:endParaRPr lang="en-GB" sz="3300" dirty="0" smtClean="0">
              <a:solidFill>
                <a:srgbClr val="002060"/>
              </a:solidFill>
            </a:endParaRPr>
          </a:p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300" dirty="0" err="1" smtClean="0">
                <a:solidFill>
                  <a:srgbClr val="002060"/>
                </a:solidFill>
              </a:rPr>
              <a:t>Путешествовал</a:t>
            </a:r>
            <a:r>
              <a:rPr lang="en-GB" sz="3300" dirty="0" smtClean="0">
                <a:solidFill>
                  <a:srgbClr val="002060"/>
                </a:solidFill>
              </a:rPr>
              <a:t>, </a:t>
            </a:r>
            <a:r>
              <a:rPr lang="en-GB" sz="3300" dirty="0" err="1" smtClean="0">
                <a:solidFill>
                  <a:srgbClr val="002060"/>
                </a:solidFill>
              </a:rPr>
              <a:t>наблюдал</a:t>
            </a:r>
            <a:r>
              <a:rPr lang="en-GB" sz="3300" dirty="0" smtClean="0">
                <a:solidFill>
                  <a:srgbClr val="002060"/>
                </a:solidFill>
              </a:rPr>
              <a:t>, </a:t>
            </a:r>
            <a:r>
              <a:rPr lang="en-GB" sz="3300" dirty="0" err="1" smtClean="0">
                <a:solidFill>
                  <a:srgbClr val="002060"/>
                </a:solidFill>
              </a:rPr>
              <a:t>анализировал</a:t>
            </a:r>
            <a:endParaRPr lang="en-GB" sz="3300" dirty="0" smtClean="0">
              <a:solidFill>
                <a:srgbClr val="002060"/>
              </a:solidFill>
            </a:endParaRPr>
          </a:p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300" dirty="0" err="1" smtClean="0">
                <a:solidFill>
                  <a:srgbClr val="002060"/>
                </a:solidFill>
              </a:rPr>
              <a:t>Выяснил</a:t>
            </a:r>
            <a:r>
              <a:rPr lang="en-GB" sz="3300" dirty="0" smtClean="0">
                <a:solidFill>
                  <a:srgbClr val="002060"/>
                </a:solidFill>
              </a:rPr>
              <a:t> </a:t>
            </a:r>
            <a:r>
              <a:rPr lang="en-GB" sz="3300" dirty="0" err="1" smtClean="0">
                <a:solidFill>
                  <a:srgbClr val="002060"/>
                </a:solidFill>
              </a:rPr>
              <a:t>причины</a:t>
            </a:r>
            <a:r>
              <a:rPr lang="en-GB" sz="3300" dirty="0" smtClean="0">
                <a:solidFill>
                  <a:srgbClr val="002060"/>
                </a:solidFill>
              </a:rPr>
              <a:t> </a:t>
            </a:r>
            <a:r>
              <a:rPr lang="en-GB" sz="3300" dirty="0" err="1" smtClean="0">
                <a:solidFill>
                  <a:srgbClr val="002060"/>
                </a:solidFill>
              </a:rPr>
              <a:t>эволюции</a:t>
            </a:r>
            <a:r>
              <a:rPr lang="en-GB" sz="3300" dirty="0" smtClean="0">
                <a:solidFill>
                  <a:srgbClr val="002060"/>
                </a:solidFill>
              </a:rPr>
              <a:t> </a:t>
            </a:r>
            <a:r>
              <a:rPr lang="en-GB" sz="3300" dirty="0" err="1" smtClean="0">
                <a:solidFill>
                  <a:srgbClr val="002060"/>
                </a:solidFill>
              </a:rPr>
              <a:t>живого</a:t>
            </a:r>
            <a:r>
              <a:rPr lang="en-GB" sz="3300" dirty="0" smtClean="0">
                <a:solidFill>
                  <a:srgbClr val="002060"/>
                </a:solidFill>
              </a:rPr>
              <a:t>.</a:t>
            </a:r>
          </a:p>
          <a:p>
            <a:pPr marL="414726" indent="-207363" eaLnBrk="1">
              <a:buFont typeface="Wingdings" charset="2"/>
              <a:buBlip>
                <a:blip r:embed="rId3"/>
              </a:buBlip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5057" algn="l"/>
                <a:tab pos="7221707" algn="l"/>
                <a:tab pos="7879796" algn="l"/>
              </a:tabLst>
              <a:defRPr/>
            </a:pPr>
            <a:r>
              <a:rPr lang="en-GB" sz="3300" dirty="0" err="1" smtClean="0">
                <a:solidFill>
                  <a:srgbClr val="002060"/>
                </a:solidFill>
              </a:rPr>
              <a:t>Гений</a:t>
            </a:r>
            <a:endParaRPr lang="ru-RU" sz="3300" dirty="0" smtClean="0">
              <a:solidFill>
                <a:srgbClr val="002060"/>
              </a:solidFill>
            </a:endParaRPr>
          </a:p>
        </p:txBody>
      </p:sp>
      <p:pic>
        <p:nvPicPr>
          <p:cNvPr id="11268" name="Picture 4" descr="G:\ч. дарви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3622675"/>
            <a:ext cx="2073275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500813" y="3643313"/>
            <a:ext cx="2071687" cy="2857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8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  <p:bldP spid="12290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-2-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charset="2"/>
              <a:buNone/>
              <a:defRPr/>
            </a:pPr>
            <a:r>
              <a:rPr lang="ru-RU" sz="4800" b="1" i="1" dirty="0" smtClean="0">
                <a:solidFill>
                  <a:srgbClr val="00B050"/>
                </a:solidFill>
              </a:rPr>
              <a:t>Эволюционное учение </a:t>
            </a:r>
          </a:p>
          <a:p>
            <a:pPr algn="ctr">
              <a:buFont typeface="Wingdings" charset="2"/>
              <a:buNone/>
              <a:defRPr/>
            </a:pPr>
            <a:r>
              <a:rPr lang="ru-RU" sz="4800" b="1" i="1" dirty="0" smtClean="0">
                <a:solidFill>
                  <a:srgbClr val="00B050"/>
                </a:solidFill>
              </a:rPr>
              <a:t>Ч. Дарвина» </a:t>
            </a:r>
            <a:endParaRPr lang="ru-RU" sz="4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Движущие силы эволюции: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Наследственная изменчивость; 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Естественный отбор;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Борьба за существование.</a:t>
            </a:r>
          </a:p>
        </p:txBody>
      </p:sp>
    </p:spTree>
  </p:cSld>
  <p:clrMapOvr>
    <a:masterClrMapping/>
  </p:clrMapOvr>
  <p:transition advTm="0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учи">
  <a:themeElements>
    <a:clrScheme name="Лучи 7">
      <a:dk1>
        <a:srgbClr val="D49C00"/>
      </a:dk1>
      <a:lt1>
        <a:srgbClr val="FFFFFF"/>
      </a:lt1>
      <a:dk2>
        <a:srgbClr val="CC9900"/>
      </a:dk2>
      <a:lt2>
        <a:srgbClr val="CEBD40"/>
      </a:lt2>
      <a:accent1>
        <a:srgbClr val="CC6600"/>
      </a:accent1>
      <a:accent2>
        <a:srgbClr val="808000"/>
      </a:accent2>
      <a:accent3>
        <a:srgbClr val="E2CAAA"/>
      </a:accent3>
      <a:accent4>
        <a:srgbClr val="DADADA"/>
      </a:accent4>
      <a:accent5>
        <a:srgbClr val="E2B8AA"/>
      </a:accent5>
      <a:accent6>
        <a:srgbClr val="737300"/>
      </a:accent6>
      <a:hlink>
        <a:srgbClr val="FF9900"/>
      </a:hlink>
      <a:folHlink>
        <a:srgbClr val="FFFF99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1934</TotalTime>
  <Words>1292</Words>
  <Application>Microsoft Office PowerPoint</Application>
  <PresentationFormat>Экран (4:3)</PresentationFormat>
  <Paragraphs>318</Paragraphs>
  <Slides>48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7" baseType="lpstr">
      <vt:lpstr>Arial</vt:lpstr>
      <vt:lpstr>Wingdings</vt:lpstr>
      <vt:lpstr>Calibri</vt:lpstr>
      <vt:lpstr>Arial Black</vt:lpstr>
      <vt:lpstr>Times New Roman</vt:lpstr>
      <vt:lpstr>Broadway</vt:lpstr>
      <vt:lpstr>Arial Narrow</vt:lpstr>
      <vt:lpstr>Lucida Sans Unicode</vt:lpstr>
      <vt:lpstr>Лучи</vt:lpstr>
      <vt:lpstr>Обобщение по теме: «Эволюционное учение»</vt:lpstr>
      <vt:lpstr>Цели урока:</vt:lpstr>
      <vt:lpstr>Слайд 3</vt:lpstr>
      <vt:lpstr>-1-</vt:lpstr>
      <vt:lpstr>Слайд 5</vt:lpstr>
      <vt:lpstr>О каком ученом идет речь?</vt:lpstr>
      <vt:lpstr>О каком ученом идет речь?</vt:lpstr>
      <vt:lpstr>-2-</vt:lpstr>
      <vt:lpstr>Движущие силы эволюции:</vt:lpstr>
      <vt:lpstr>Изменчивость</vt:lpstr>
      <vt:lpstr>Слайд 11</vt:lpstr>
      <vt:lpstr>Борьба за существование</vt:lpstr>
      <vt:lpstr>Борьба за существование</vt:lpstr>
      <vt:lpstr>Слайд 14</vt:lpstr>
      <vt:lpstr>Естественный отбор</vt:lpstr>
      <vt:lpstr>Рассмотрите изображённые на рисунке клювы птиц – нектарниц, орехоядных, зерноядных и насекомоядных.  Укажите причины возникновения такого многообразия форм клюва.  Как Ч. Дарвин назвал этот процесс?</vt:lpstr>
      <vt:lpstr>Слайд 17</vt:lpstr>
      <vt:lpstr>Главные направления прогрессивной эволюции </vt:lpstr>
      <vt:lpstr>Определите, какими буквами на схеме представлены ароморфоз, идиоадаптация, дегенерация? </vt:lpstr>
      <vt:lpstr>Слайд 20</vt:lpstr>
      <vt:lpstr>Какой процесс происходит в природе чаще: ароморфоз или идиоадаптация?</vt:lpstr>
      <vt:lpstr>Определить направления эволюции:</vt:lpstr>
      <vt:lpstr>-4-</vt:lpstr>
      <vt:lpstr> Основные закономерности эволюции</vt:lpstr>
      <vt:lpstr>Определить:  дивергенция?  конвергенция? параллелизм? </vt:lpstr>
      <vt:lpstr>Конвергенция и дивергенция ???</vt:lpstr>
      <vt:lpstr>Результаты эволюции: </vt:lpstr>
      <vt:lpstr>-5-</vt:lpstr>
      <vt:lpstr>А 21. Пример внутривидовой борьбы за существование: </vt:lpstr>
      <vt:lpstr>Слайд 30</vt:lpstr>
      <vt:lpstr>Слайд 31</vt:lpstr>
      <vt:lpstr>Слайд 32</vt:lpstr>
      <vt:lpstr>Слайд 33</vt:lpstr>
      <vt:lpstr>ПРОВЕРЬ СЕБЯ</vt:lpstr>
      <vt:lpstr>ПРОВЕРЬ СЕБЯ</vt:lpstr>
      <vt:lpstr>ПРОВЕРЬ СЕБЯ</vt:lpstr>
      <vt:lpstr>Подведём итог</vt:lpstr>
      <vt:lpstr>Слайд 38</vt:lpstr>
      <vt:lpstr>Проверь себя…</vt:lpstr>
      <vt:lpstr>Проверь себя…</vt:lpstr>
      <vt:lpstr>Проверь себя…</vt:lpstr>
      <vt:lpstr>Проверь себя…</vt:lpstr>
      <vt:lpstr>Проверь себя…</vt:lpstr>
      <vt:lpstr> Выбери три верных ответа Примеры общей дегенерации</vt:lpstr>
      <vt:lpstr> Выбери три верных ответа  Какие из перечисленных примеров характеризуют ароморфоз?</vt:lpstr>
      <vt:lpstr>Слайд 46</vt:lpstr>
      <vt:lpstr>Ответы</vt:lpstr>
      <vt:lpstr>Вопросы для блиц-опроса: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Алексей</dc:creator>
  <cp:lastModifiedBy>Биология</cp:lastModifiedBy>
  <cp:revision>102</cp:revision>
  <dcterms:created xsi:type="dcterms:W3CDTF">2007-11-21T16:10:01Z</dcterms:created>
  <dcterms:modified xsi:type="dcterms:W3CDTF">2013-11-12T06:34:55Z</dcterms:modified>
</cp:coreProperties>
</file>