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9.png" ContentType="image/png"/>
  <Override PartName="/ppt/media/image10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5AFC24-C8CD-4262-A00B-F5F13CB685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C4ACA1-C758-4EA3-B4FE-8B31A7456A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4F0B33-4491-4DCB-86F2-5B8A1EA702E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1123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1789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1123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1789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96D7D0-5BBF-47E0-9985-834A8B879F8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18639FD-E6CF-4DF8-B9E2-1F56F97885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05BDBD-4978-41EA-8016-BC39E0ACCE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813988-A87F-4723-AF34-FEEABBE0E5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BD556B-FA79-4379-A5F4-DECF301507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13E278-19E7-4575-BD28-6DBC0EC63C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6A5140-AE1B-49A6-8C50-FE085A2E72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410185-24FB-4122-9BF7-F90EB39CCC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C5ED09-6A98-4807-BDE6-EDA8FDB6E9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08D1D3-1BE9-4E12-91D5-26BD3AF294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118190B-F08E-4897-B471-CF02609D41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43498D-7A4C-44F8-AD20-47C50E7DD2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E17DA9-DD31-4174-A337-76255E3C0F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1123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1789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1123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1789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20D585-F7AE-41FA-805C-135936DC1FA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0730DEA-AAAC-40E9-BCAD-F62579741A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FF2815-A629-4F75-ACCD-793919CA34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E80231C-2482-4D5A-A3B3-4AC5220E6B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703B78-2170-4A8B-B480-9B5201C8EE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358C83-42D4-4F88-B379-13DFB4B898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DD7F95-76C4-401F-96A8-0A0F80E682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557620-CF09-4C9D-9A58-F73C788E21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D03894A-447A-4B7B-A7D7-750F45D1D8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51D648-BA2E-4C9C-BD65-F5185DAFF3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7F22AF-67D9-446F-9BB2-7DAF5F4FF6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EFBE501-C21F-485F-8825-D6AC91E9F3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A455F5-C5BD-47FB-8BBB-761E664409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1123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1789200" y="192024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1123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1789200" y="4236480"/>
            <a:ext cx="63396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2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7EC2C5-3E7B-4F6D-864C-ADC142AF79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4DA8EF-E737-4179-B907-DE78927EF8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51C379-CEF3-4B9A-9E1B-62CE33BFF5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50CBE1-F377-4003-B5DA-D66E874C74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AB00B6-8498-40E8-BA49-5BA3265F37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467000" y="423648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79B573-9B62-491B-B604-03FE97316D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467000" y="1920240"/>
            <a:ext cx="96120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4236480"/>
            <a:ext cx="1969920" cy="21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91A129-595A-41FE-B024-CB5F38FC5D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2889a">
                  <a:alpha val="45098"/>
                </a:srgbClr>
              </a:gs>
              <a:gs pos="100000">
                <a:srgbClr val="d2dd56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олилиния 7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84a3bc">
                  <a:alpha val="45098"/>
                </a:srgbClr>
              </a:gs>
              <a:gs pos="100000">
                <a:srgbClr val="a4ac4f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Группа 1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b9c06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Полилиния 12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27c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2666880" y="635652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7924680" y="6356520"/>
            <a:ext cx="7614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d3dee1"/>
                </a:solidFill>
                <a:latin typeface="Constantia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00E0B04-FF5E-489F-A287-F3FC8F9B7123}" type="slidenum">
              <a:rPr b="0" lang="ru-RU" sz="1200" spc="-1" strike="noStrike">
                <a:solidFill>
                  <a:srgbClr val="d3dee1"/>
                </a:solidFill>
                <a:latin typeface="Constantia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6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2889a">
                  <a:alpha val="45098"/>
                </a:srgbClr>
              </a:gs>
              <a:gs pos="100000">
                <a:srgbClr val="d2dd56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Полилиния 7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84a3bc">
                  <a:alpha val="45098"/>
                </a:srgbClr>
              </a:gs>
              <a:gs pos="100000">
                <a:srgbClr val="a4ac4f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Группа 1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49" name="Полилиния 11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b9c06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Полилиния 12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27c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ftr" idx="4"/>
          </p:nvPr>
        </p:nvSpPr>
        <p:spPr>
          <a:xfrm>
            <a:off x="2666880" y="635652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5"/>
          </p:nvPr>
        </p:nvSpPr>
        <p:spPr>
          <a:xfrm>
            <a:off x="7924680" y="6356520"/>
            <a:ext cx="7614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42424f"/>
                </a:solidFill>
                <a:latin typeface="Constantia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6DE061-A2A7-4AB9-B9BF-2DA19BD21BBF}" type="slidenum">
              <a:rPr b="0" lang="ru-RU" sz="1200" spc="-1" strike="noStrike">
                <a:solidFill>
                  <a:srgbClr val="42424f"/>
                </a:solidFill>
                <a:latin typeface="Constantia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олилиния 6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2889a">
                  <a:alpha val="45098"/>
                </a:srgbClr>
              </a:gs>
              <a:gs pos="100000">
                <a:srgbClr val="d2dd56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Полилиния 7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84a3bc">
                  <a:alpha val="45098"/>
                </a:srgbClr>
              </a:gs>
              <a:gs pos="100000">
                <a:srgbClr val="a4ac4f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Группа 1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95" name="Полилиния 11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b9c06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Полилиния 12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727c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69920" cy="443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7"/>
          </p:nvPr>
        </p:nvSpPr>
        <p:spPr>
          <a:xfrm>
            <a:off x="2666880" y="635652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8"/>
          </p:nvPr>
        </p:nvSpPr>
        <p:spPr>
          <a:xfrm>
            <a:off x="7924680" y="6356520"/>
            <a:ext cx="7614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42424f"/>
                </a:solidFill>
                <a:latin typeface="Constantia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329CFE5-7387-4BE0-8181-D35D0ECA3A9D}" type="slidenum">
              <a:rPr b="0" lang="ru-RU" sz="1200" spc="-1" strike="noStrike">
                <a:solidFill>
                  <a:srgbClr val="42424f"/>
                </a:solidFill>
                <a:latin typeface="Constantia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71320" y="357120"/>
            <a:ext cx="7850880" cy="22140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Муниципальное казённое общеобразовательное учреждение</a:t>
            </a:r>
            <a:br>
              <a:rPr sz="1800"/>
            </a:b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 «Средняя общеобразовательная школа № 7»</a:t>
            </a:r>
            <a:br>
              <a:rPr sz="1800"/>
            </a:br>
            <a:br>
              <a:rPr sz="1600"/>
            </a:br>
            <a:br>
              <a:rPr sz="1600"/>
            </a:br>
            <a:r>
              <a:rPr b="1" i="1" lang="ru-RU" sz="2400" spc="-1" strike="noStrike">
                <a:solidFill>
                  <a:srgbClr val="000000"/>
                </a:solidFill>
                <a:latin typeface="Constantia"/>
                <a:ea typeface="DejaVu Sans"/>
              </a:rPr>
              <a:t> Презентация по физической культуре</a:t>
            </a:r>
            <a:br>
              <a:rPr sz="2400"/>
            </a:br>
            <a:br>
              <a:rPr sz="2400"/>
            </a:br>
            <a:r>
              <a:rPr b="1" lang="ru-RU" sz="2400" spc="-1" strike="noStrike">
                <a:solidFill>
                  <a:srgbClr val="dee687"/>
                </a:solidFill>
                <a:latin typeface="Calibri"/>
                <a:ea typeface="DejaVu Sans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ПРАВИЛЬНАЯ ОСАНКА – ЭТО ЗДОРОВЬЕ, КРАСОТА, ГРАЦИЯ!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080000" y="2714760"/>
            <a:ext cx="4062960" cy="2999520"/>
          </a:xfrm>
          <a:prstGeom prst="rect">
            <a:avLst/>
          </a:prstGeom>
          <a:noFill/>
          <a:ln w="0">
            <a:noFill/>
          </a:ln>
        </p:spPr>
        <p:txBody>
          <a:bodyPr lIns="0" rIns="18360" tIns="45000" bIns="45000" anchor="t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1" name="Прямоугольник 4"/>
          <p:cNvSpPr/>
          <p:nvPr/>
        </p:nvSpPr>
        <p:spPr>
          <a:xfrm>
            <a:off x="5357880" y="4286160"/>
            <a:ext cx="349992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Выполнила: ученица 9б класса</a:t>
            </a:r>
            <a:br>
              <a:rPr sz="1800"/>
            </a:b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Симакова Алена</a:t>
            </a:r>
            <a:br>
              <a:rPr sz="1800"/>
            </a:b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г.Кимовск</a:t>
            </a:r>
            <a:br>
              <a:rPr sz="1800"/>
            </a:br>
            <a:r>
              <a:rPr b="1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2023 год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Picture 3"/>
          <p:cNvSpPr/>
          <p:nvPr/>
        </p:nvSpPr>
        <p:spPr>
          <a:xfrm>
            <a:off x="785880" y="2714760"/>
            <a:ext cx="4317120" cy="28569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1285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Коррекция осанки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000080"/>
            <a:ext cx="8400240" cy="32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5000"/>
          </a:bodyPr>
          <a:p>
            <a:pPr marL="274320" indent="-274320" algn="ctr">
              <a:lnSpc>
                <a:spcPct val="100000"/>
              </a:lnSpc>
              <a:spcBef>
                <a:spcPts val="38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1900" spc="-1" strike="noStrike">
                <a:solidFill>
                  <a:srgbClr val="000000"/>
                </a:solidFill>
                <a:latin typeface="Constantia"/>
                <a:ea typeface="DejaVu Sans"/>
              </a:rPr>
              <a:t>Физические упражнения способствуют нормализации осанки. Однако эффект можно ожидать только при систематическом и продолжительном их выполнении.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38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1900" spc="-1" strike="noStrike">
                <a:solidFill>
                  <a:srgbClr val="000000"/>
                </a:solidFill>
                <a:latin typeface="Constantia"/>
                <a:ea typeface="DejaVu Sans"/>
              </a:rPr>
              <a:t>В занятиях,  направленнных на формирование навыка правильной осанки, применяются упражнения в построениях и перестроениях, дыхательные упражнения, ходьба.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38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1900" spc="-1" strike="noStrike">
                <a:solidFill>
                  <a:srgbClr val="000000"/>
                </a:solidFill>
                <a:latin typeface="Constantia"/>
                <a:ea typeface="DejaVu Sans"/>
              </a:rPr>
              <a:t>Используются упражнения, обеспечивающие общую и силовую выносливость мышц спины, брюшного пресса и грудной клетки - создание мышечного корсета; корригирующие упражнения в сочетании с общеразвивающими и дыхательными упражнениями. Преимущественно применяемые исходные положения  - лежа и стоя в упоре на коленях. Также необходимо проводить подвижную игру, правила которой предусматривают сохранение нормальной осанки.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icture 2"/>
          <p:cNvSpPr/>
          <p:nvPr/>
        </p:nvSpPr>
        <p:spPr>
          <a:xfrm>
            <a:off x="1634040" y="4214880"/>
            <a:ext cx="5918040" cy="213912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888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70000"/>
          </a:bodyPr>
          <a:p>
            <a:pPr algn="ctr">
              <a:lnSpc>
                <a:spcPct val="100000"/>
              </a:lnSpc>
              <a:buNone/>
            </a:pPr>
            <a:br>
              <a:rPr sz="3600"/>
            </a:br>
            <a:br>
              <a:rPr sz="3600"/>
            </a:b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Подвижные игры для профилактики нарушения осанки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42920" y="1500120"/>
            <a:ext cx="4571280" cy="514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-274320" algn="ctr">
              <a:lnSpc>
                <a:spcPct val="100000"/>
              </a:lnSpc>
              <a:spcBef>
                <a:spcPts val="40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i="1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«Не  урони мешочек».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36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Отмечают линии старта и финиша. Рас стояние между ними - 5-10 м. У стартовой линии выстраиваются две-три колонны по 3-4 игрока в каждой. На голове у всех мешочки с песком весом по 100-150 г. Нужно пройти по коридору, обозначенному мелом, гимнастическими палками или скакалками, не потеряв мешочек и сохраняя правильную осанку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icture 2"/>
          <p:cNvSpPr/>
          <p:nvPr/>
        </p:nvSpPr>
        <p:spPr>
          <a:xfrm>
            <a:off x="1071360" y="4714920"/>
            <a:ext cx="2430720" cy="183240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4" name="Прямоугольник 5"/>
          <p:cNvSpPr/>
          <p:nvPr/>
        </p:nvSpPr>
        <p:spPr>
          <a:xfrm>
            <a:off x="4857840" y="1500120"/>
            <a:ext cx="399996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«Салки».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Выбирают водящего. Его задача - запятнать (осалить) как можно больше игроков, но только тех, которые не успели вовремя принять правильную осанку.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Picture 3"/>
          <p:cNvSpPr/>
          <p:nvPr/>
        </p:nvSpPr>
        <p:spPr>
          <a:xfrm>
            <a:off x="5000760" y="3422160"/>
            <a:ext cx="3785400" cy="321372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14200" y="285840"/>
            <a:ext cx="8786160" cy="68572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93000"/>
          </a:bodyPr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ВЫВОДЫ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Осанка - это положение тела, наиболее привычное для человека в вертикальном положении (стоя). Формируется осанка с момента рождения человека.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Правильная осанка характеризуется симметричным развитием правой и левой частей тела. Неправильная осанка - различные асимметрии , в частности положения туловища и позвоночника.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Неправильная осанка – это начальный этап сбоя в работе различных жизненно важных органов. Все отклонения в осанке представляют большую опасность.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Есть три компонента, которые помогают держать позвоночник в нормальном состоянии - это гимнастика, плавание и массаж.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Формированию правильной осанки способствуют физические упражнения, закаливающие процедуры, занятия плаванием . Большое значение имеет сбалансированное питание и полноценный сон, дающий отдых центральной нервной системе, мышцам и уменьшающий нагрузку на позвоночник и суставы.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Ребенок с нарушением осанки должен большую часть времени проводить в движении, в подвижных играх на улице или дома - это укрепляет мышцы и скелет.</a:t>
            </a:r>
            <a:br>
              <a:rPr sz="5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Люди с правильной осанкой выглядят моложе и здоровее, живут намного качественнее и дольше. Они более энергичны и привлекательны и работоспособности.</a:t>
            </a:r>
            <a:br>
              <a:rPr sz="2000"/>
            </a:br>
            <a:r>
              <a:rPr b="1" i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Таким образом, между осанкой и здоровьем существует прямая связь, правильная осанка – это не только залог красоты, но и крепкого здоровья.</a:t>
            </a:r>
            <a:br>
              <a:rPr sz="2000"/>
            </a:br>
            <a:r>
              <a:rPr b="1" lang="ru-RU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 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4"/>
          <p:cNvSpPr/>
          <p:nvPr/>
        </p:nvSpPr>
        <p:spPr>
          <a:xfrm>
            <a:off x="357120" y="500040"/>
            <a:ext cx="8500320" cy="31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Информационные ресурсы: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101b1d"/>
                </a:solidFill>
                <a:latin typeface="Constantia"/>
                <a:ea typeface="DejaVu Sans"/>
              </a:rPr>
              <a:t>http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://fictionbook.ru/author/oksana_briza/pohodka_i_osanka_korolevyi_zatmi_sopernic_gracieyi/read_online.html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Коршунов А.В. Правильная осанка – залог здоровья позвоночника [Электронный ресурс]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http://zalclub.com/krasota-i-zdorovie/kak-dobitsya-gracioznoj-poxodki-i-pravilnoj-osanki.html</a:t>
            </a:r>
            <a:br>
              <a:rPr sz="1800"/>
            </a:br>
            <a:endParaRPr b="0" lang="ru-RU" sz="1800" spc="-1" strike="noStrike"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57120" y="516240"/>
            <a:ext cx="8500320" cy="338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http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://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mirsovetov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ru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a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fashion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beauty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-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and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-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health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correct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-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bearing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.</a:t>
            </a:r>
            <a:r>
              <a:rPr b="0" lang="en-US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85840"/>
            <a:ext cx="8228880" cy="29282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just">
              <a:lnSpc>
                <a:spcPct val="100000"/>
              </a:lnSpc>
              <a:buNone/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          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Знаменитый языковед и врач В. Даль так определил понятие осанки: «осанка – это стройность, величавость, приличие, красота…» Исследования показывают, что осанка отражает не только физическое, но и психическое состояние, настроение, характер человека</a:t>
            </a:r>
            <a:r>
              <a:rPr b="0" lang="ru-RU" sz="1800" spc="-1" strike="noStrike">
                <a:solidFill>
                  <a:srgbClr val="464653"/>
                </a:solidFill>
                <a:latin typeface="Constantia"/>
                <a:ea typeface="DejaVu Sans"/>
              </a:rPr>
              <a:t>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1"/>
          <p:cNvSpPr/>
          <p:nvPr/>
        </p:nvSpPr>
        <p:spPr>
          <a:xfrm>
            <a:off x="428760" y="365400"/>
            <a:ext cx="8286120" cy="1736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Осанка - это привычное положение тела при стоянии, ходьбе, сидении; формируется в процессе роста, развития и воспитания (в период от 5 до 18 лет).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Эталоном для подражания может служить осанка балерин, а так­же спортсменов, занимающихся спортивной и художественной гимнастикой, синхронным плаванием.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Picture 2"/>
          <p:cNvSpPr/>
          <p:nvPr/>
        </p:nvSpPr>
        <p:spPr>
          <a:xfrm>
            <a:off x="2857320" y="3286080"/>
            <a:ext cx="3285360" cy="32853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6523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55000"/>
          </a:bodyPr>
          <a:p>
            <a:pPr algn="ctr">
              <a:lnSpc>
                <a:spcPct val="100000"/>
              </a:lnSpc>
              <a:buNone/>
            </a:pP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Признаки правильной осанки: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icture 2"/>
          <p:cNvSpPr/>
          <p:nvPr/>
        </p:nvSpPr>
        <p:spPr>
          <a:xfrm>
            <a:off x="571320" y="1176480"/>
            <a:ext cx="2928240" cy="51411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8" name="Rectangle 5"/>
          <p:cNvSpPr/>
          <p:nvPr/>
        </p:nvSpPr>
        <p:spPr>
          <a:xfrm flipV="1" rot="10800000">
            <a:off x="3643920" y="1753200"/>
            <a:ext cx="5214240" cy="3931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голова приподнята, грудная клетка развернута, плечи - на одном уровне;</a:t>
            </a:r>
            <a:endParaRPr b="0" lang="ru-RU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если смотреть сзади, голова, шея и позвоночник составляют прямую вертикальную линию;</a:t>
            </a:r>
            <a:endParaRPr b="0" lang="ru-RU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Times New Roman"/>
              </a:rPr>
              <a:t>если смотреть сбоку, позво­ночник имеет небольшие углубления в шейном и поясничном отделах (лордозы) и небольшую выпуклость в грудном отделе (кифоз).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0040" y="500040"/>
            <a:ext cx="8228880" cy="7851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36000"/>
          </a:bodyPr>
          <a:p>
            <a:pPr algn="ctr">
              <a:lnSpc>
                <a:spcPct val="100000"/>
              </a:lnSpc>
              <a:buNone/>
            </a:pPr>
            <a:br>
              <a:rPr sz="3200"/>
            </a:br>
            <a:br>
              <a:rPr sz="3200"/>
            </a:br>
            <a:r>
              <a:rPr b="0" i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Признаки </a:t>
            </a: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неправильной</a:t>
            </a:r>
            <a:r>
              <a:rPr b="0" i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 осанки: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143240" y="1714320"/>
            <a:ext cx="4542840" cy="407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голова выдвинута за продольную ось тела (опущенная голова);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плечи сведены вперед, подняты (или асимметричное положение плеч);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круглая спина, запавшая грудная клетка; живот выпячен, таз отставлен назад;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излишне увеличен поясничный изгиб.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icture 2"/>
          <p:cNvSpPr/>
          <p:nvPr/>
        </p:nvSpPr>
        <p:spPr>
          <a:xfrm>
            <a:off x="500040" y="1071720"/>
            <a:ext cx="3034440" cy="51627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Осанка. Как обнаружить дефект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143680" y="1571760"/>
            <a:ext cx="3857040" cy="478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000"/>
          </a:bodyPr>
          <a:p>
            <a:pPr marL="274320" indent="-274320" algn="ctr">
              <a:lnSpc>
                <a:spcPct val="100000"/>
              </a:lnSpc>
              <a:spcBef>
                <a:spcPts val="459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2300" spc="-1" strike="noStrike">
                <a:solidFill>
                  <a:srgbClr val="000000"/>
                </a:solidFill>
                <a:latin typeface="Constantia"/>
                <a:ea typeface="DejaVu Sans"/>
              </a:rPr>
              <a:t>Человек должен раздеться, встать прямо (пятки и носки вместе) и опустить руки. Стоя в нескольких шагах за его спиной, надо внимательно осмотреть ось позвоночника (она должна быть строго вертикальной), сравнить уровни плеч, лопаток, ягодичных и коленных складок. Асимметрия свидетельствует о нарушении осанки. При регулярных осмотрах могут быть выявлены малейшие отклонения от нормы.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icture 3"/>
          <p:cNvSpPr/>
          <p:nvPr/>
        </p:nvSpPr>
        <p:spPr>
          <a:xfrm>
            <a:off x="1071360" y="1714320"/>
            <a:ext cx="3328200" cy="404532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Неправильная осанка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857160"/>
            <a:ext cx="8471880" cy="292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0000"/>
          </a:bodyPr>
          <a:p>
            <a:pPr marL="274320" indent="-274320" algn="ctr">
              <a:lnSpc>
                <a:spcPct val="100000"/>
              </a:lnSpc>
              <a:spcBef>
                <a:spcPts val="519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Неправильная осанка становится причиной раннего появления остеохондроза, неблагоприятного положения внутренних органов (со снижением их функций). Например, привычка сутулиться создает такую позу, которая сжимает грудную клетку, дыхание становится поверхностным и частым. Это затрудняет работу легких, не позволяет насыщать организм кислородом в необходимом объеме. У школьников с нарушением осанки, как правило, ослаблен опорно-двигательный аппарат, неэластичны связки, снижены амортизационные способности нижних конечностей и, что особенно важно, позвоночника. Это приводит к тому, что дети плохо переносят физические нагрузки, быстро устают, жалуются на боли в спине.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icture 3"/>
          <p:cNvSpPr/>
          <p:nvPr/>
        </p:nvSpPr>
        <p:spPr>
          <a:xfrm>
            <a:off x="2071800" y="3299400"/>
            <a:ext cx="5285520" cy="29865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0040" y="142920"/>
            <a:ext cx="822888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Разновидности нарушений осанки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Нарушение осанки-это отклонения в положении позвоночника.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648320" y="1714320"/>
            <a:ext cx="4037760" cy="463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000"/>
          </a:bodyPr>
          <a:p>
            <a:pPr marL="640080" indent="-24696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    </a:t>
            </a: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Круглая спина: увеличен грудной кифоз и несколько уменьшен поясничный лордоз. Это состояние называется сутулостью.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  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    </a:t>
            </a: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Плоская спина: грудной и поясничный изгибы уменьшены, амортизационная способность позвоночника снижена.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   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640080" indent="-24696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    </a:t>
            </a:r>
            <a:r>
              <a:rPr b="0" lang="ru-RU" sz="2100" spc="-1" strike="noStrike">
                <a:solidFill>
                  <a:srgbClr val="000000"/>
                </a:solidFill>
                <a:latin typeface="Constantia"/>
                <a:ea typeface="DejaVu Sans"/>
              </a:rPr>
              <a:t>Седлообразная (кругловогнутая) спина:увеличены грудной кифоз и поясничный лордоз, живот выпячен.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icture 2"/>
          <p:cNvSpPr/>
          <p:nvPr/>
        </p:nvSpPr>
        <p:spPr>
          <a:xfrm>
            <a:off x="857160" y="1854360"/>
            <a:ext cx="3285360" cy="46328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0040" y="214200"/>
            <a:ext cx="8186040" cy="4280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43040"/>
            <a:ext cx="8400240" cy="121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6000"/>
          </a:bodyPr>
          <a:p>
            <a:pPr marL="274320" indent="-274320" algn="ctr">
              <a:lnSpc>
                <a:spcPct val="100000"/>
              </a:lnSpc>
              <a:spcBef>
                <a:spcPts val="519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  <a:ea typeface="DejaVu Sans"/>
              </a:rPr>
              <a:t>Возможность проявления сколиоза особенно велика в возрасте 11-15лет, когда быстро растет скелет, а мышечная система отстает в своем развитии. Именно в этот период на осанку влияют сон на мягкой постели, неправильное положение туловища во время сидения и стояния, неравномерная нагрузка на позвоночник.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4"/>
          <p:cNvSpPr/>
          <p:nvPr/>
        </p:nvSpPr>
        <p:spPr>
          <a:xfrm>
            <a:off x="428760" y="571320"/>
            <a:ext cx="828612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ru-RU" sz="32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Проявления боковых искривлений позвоночника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4" name="Picture 3"/>
          <p:cNvSpPr/>
          <p:nvPr/>
        </p:nvSpPr>
        <p:spPr>
          <a:xfrm>
            <a:off x="428760" y="2786040"/>
            <a:ext cx="4380840" cy="357120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5" name="Прямоугольник 8"/>
          <p:cNvSpPr/>
          <p:nvPr/>
        </p:nvSpPr>
        <p:spPr>
          <a:xfrm>
            <a:off x="5143680" y="3429000"/>
            <a:ext cx="371412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Одна из причин нарушения осанки у детей школьного возраста- неправильная посадка(положение) за письменным столом во время школьных уроков, а также при выполнении домашних заданий или при чтении.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428760"/>
            <a:ext cx="8228880" cy="14281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36000"/>
          </a:bodyPr>
          <a:p>
            <a:pPr algn="ctr">
              <a:lnSpc>
                <a:spcPct val="100000"/>
              </a:lnSpc>
              <a:buNone/>
            </a:pP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r>
              <a:rPr b="0" i="1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Меры профилактики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920240"/>
            <a:ext cx="8186040" cy="443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-274320" algn="ctr">
              <a:lnSpc>
                <a:spcPct val="100000"/>
              </a:lnSpc>
              <a:spcBef>
                <a:spcPts val="360"/>
              </a:spcBef>
              <a:buClr>
                <a:srgbClr val="d2da7a"/>
              </a:buClr>
              <a:buSzPct val="9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Для предупреждения нарушений осанки соблюдать следующие профилактические меры: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 algn="ctr">
              <a:lnSpc>
                <a:spcPct val="100000"/>
              </a:lnSpc>
              <a:spcBef>
                <a:spcPts val="360"/>
              </a:spcBef>
              <a:buClr>
                <a:srgbClr val="727ca3"/>
              </a:buClr>
              <a:buSzPct val="8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При выполнении письменных и устных уроков опираться о спинку стула спиной . Стараться сидеть прямо, не наклоняя вперед голову или верхнюю часть туловища, чтобы не напрягать мышцы.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 algn="ctr">
              <a:lnSpc>
                <a:spcPct val="100000"/>
              </a:lnSpc>
              <a:spcBef>
                <a:spcPts val="360"/>
              </a:spcBef>
              <a:buClr>
                <a:srgbClr val="727ca3"/>
              </a:buClr>
              <a:buSzPct val="8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При длительной работе сидя необходимо чаще менять позу, вставать и прохаживаться по комнате, устраивать физкультминутки.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 algn="ctr">
              <a:lnSpc>
                <a:spcPct val="100000"/>
              </a:lnSpc>
              <a:spcBef>
                <a:spcPts val="360"/>
              </a:spcBef>
              <a:buClr>
                <a:srgbClr val="727ca3"/>
              </a:buClr>
              <a:buSzPct val="8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Не садиться перед телевизором в слишком мягком кресле или диване. Сиденье должно быть на высоте полуметра от пола.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 algn="ctr">
              <a:lnSpc>
                <a:spcPct val="100000"/>
              </a:lnSpc>
              <a:spcBef>
                <a:spcPts val="360"/>
              </a:spcBef>
              <a:buClr>
                <a:srgbClr val="727ca3"/>
              </a:buClr>
              <a:buSzPct val="8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Перемещая тяжёлые вещи на значительное расстояние, лучше носить их на спине,например в рюкзаке, а не в руках или в сумке через плечо.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40080" indent="-246960" algn="ctr">
              <a:lnSpc>
                <a:spcPct val="100000"/>
              </a:lnSpc>
              <a:spcBef>
                <a:spcPts val="360"/>
              </a:spcBef>
              <a:buClr>
                <a:srgbClr val="727ca3"/>
              </a:buClr>
              <a:buSzPct val="8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  <a:ea typeface="DejaVu Sans"/>
              </a:rPr>
              <a:t>Поднимая что-то тяжелое, необходимо сгибать ноги, а не спину.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Application>LibreOffice/7.3.3.2$Windows_X86_64 LibreOffice_project/d1d0ea68f081ee2800a922cac8f79445e4603348</Application>
  <AppVersion>15.0000</AppVersion>
  <Words>775</Words>
  <Paragraphs>56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2016-12-10T12:24:34Z</dcterms:created>
  <dc:creator>Александр</dc:creator>
  <dc:description/>
  <dc:language>ru-RU</dc:language>
  <cp:lastModifiedBy/>
  <dcterms:modified xsi:type="dcterms:W3CDTF">2025-01-12T12:17:39Z</dcterms:modified>
  <cp:revision>31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