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67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D850D-D06B-4437-BCDD-3B97ED77CC37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DE15B-A057-4693-BBE4-4F2BF9D9D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DE15B-A057-4693-BBE4-4F2BF9D9D92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94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97F-CC1A-41D0-B398-43C8FA826893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60AD-EEDD-43BA-9220-9450F0591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48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97F-CC1A-41D0-B398-43C8FA826893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60AD-EEDD-43BA-9220-9450F0591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2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97F-CC1A-41D0-B398-43C8FA826893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60AD-EEDD-43BA-9220-9450F0591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97F-CC1A-41D0-B398-43C8FA826893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60AD-EEDD-43BA-9220-9450F0591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0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97F-CC1A-41D0-B398-43C8FA826893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60AD-EEDD-43BA-9220-9450F0591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27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97F-CC1A-41D0-B398-43C8FA826893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60AD-EEDD-43BA-9220-9450F0591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97F-CC1A-41D0-B398-43C8FA826893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60AD-EEDD-43BA-9220-9450F05916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2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97F-CC1A-41D0-B398-43C8FA826893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60AD-EEDD-43BA-9220-9450F0591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3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97F-CC1A-41D0-B398-43C8FA826893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60AD-EEDD-43BA-9220-9450F0591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2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97F-CC1A-41D0-B398-43C8FA826893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60AD-EEDD-43BA-9220-9450F0591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64C97F-CC1A-41D0-B398-43C8FA826893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60AD-EEDD-43BA-9220-9450F0591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9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F64C97F-CC1A-41D0-B398-43C8FA826893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E1860AD-EEDD-43BA-9220-9450F0591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4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8600" y="742671"/>
            <a:ext cx="8991600" cy="1645920"/>
          </a:xfrm>
        </p:spPr>
        <p:txBody>
          <a:bodyPr>
            <a:normAutofit/>
          </a:bodyPr>
          <a:lstStyle/>
          <a:p>
            <a:r>
              <a:rPr lang="ru-RU" dirty="0" smtClean="0"/>
              <a:t>Становление Древнерусского государства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0467" y="3899962"/>
            <a:ext cx="6801612" cy="123989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Червинская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Игоревна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и обществознания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«СОШ №7» им. Н.В.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Кордюкова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Кимовск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081" y="0"/>
            <a:ext cx="7729728" cy="1188720"/>
          </a:xfrm>
        </p:spPr>
        <p:txBody>
          <a:bodyPr/>
          <a:lstStyle/>
          <a:p>
            <a:r>
              <a:rPr lang="ru-RU" dirty="0" smtClean="0"/>
              <a:t>Князь </a:t>
            </a:r>
            <a:r>
              <a:rPr lang="ru-RU" dirty="0" err="1" smtClean="0"/>
              <a:t>святослав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7" y="1299153"/>
            <a:ext cx="3612479" cy="5383761"/>
          </a:xfrm>
        </p:spPr>
      </p:pic>
      <p:sp>
        <p:nvSpPr>
          <p:cNvPr id="9" name="Прямоугольник 8"/>
          <p:cNvSpPr/>
          <p:nvPr/>
        </p:nvSpPr>
        <p:spPr>
          <a:xfrm>
            <a:off x="4525818" y="1299153"/>
            <a:ext cx="71674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Годы правления -964-972 гг.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Препятствовал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христианизации, которую начала его мать Ольга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Племена вятичей освобождены от власти хазар и подчинены Киеву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Нанесены удары по союзникам Хазарии –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буртасам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Волжской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булгарии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ясам,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касогам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Нанесены удары по Хазарскому каганату – крепость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Саркел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город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Семендер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и столица Итиль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С Венгрией налажены отношения – Святослав был женат на венгерской принцессе и получал от венгров поддержку войсками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Посадил каждого из сыновей на отдельное княжество: Ярополка в Киеве, Олега у древлян, Владимира в Новгороде.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Перенес резиденцию великого князя в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Переяславец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для закрепления власти над новыми территориями, но был вынужден покинуть его по договору с Византией 971 года.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Война с Византией окончилась восстановлением мирного договора между Киевом и Константинополем, но большая часть Болгарии была вскоре завоевана греками.</a:t>
            </a:r>
            <a:endParaRPr lang="ru-RU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1786729"/>
            <a:ext cx="7729728" cy="2000180"/>
          </a:xfrm>
        </p:spPr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1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036" y="2281382"/>
            <a:ext cx="9138828" cy="4507345"/>
          </a:xfrm>
        </p:spPr>
        <p:txBody>
          <a:bodyPr/>
          <a:lstStyle/>
          <a:p>
            <a:pPr marL="0" lv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1.Рас­по­ло­жи­те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сле­ду­ю­щие имена ис­то­ри­че­ских лиц в хро­но­ло­ги­че­ском порядке их жизни и де­я­тель­но­сти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Игорь  2.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Рюрик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Ольга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Олег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47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845" y="299673"/>
            <a:ext cx="7729728" cy="1188720"/>
          </a:xfrm>
        </p:spPr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248503"/>
              </p:ext>
            </p:extLst>
          </p:nvPr>
        </p:nvGraphicFramePr>
        <p:xfrm>
          <a:off x="4774797" y="1655003"/>
          <a:ext cx="1975542" cy="3773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5542">
                  <a:extLst>
                    <a:ext uri="{9D8B030D-6E8A-4147-A177-3AD203B41FA5}">
                      <a16:colId xmlns:a16="http://schemas.microsoft.com/office/drawing/2014/main" val="3366878015"/>
                    </a:ext>
                  </a:extLst>
                </a:gridCol>
              </a:tblGrid>
              <a:tr h="37732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1.)879-912 2)862-879 3)912-945 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424779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77808"/>
              </p:ext>
            </p:extLst>
          </p:nvPr>
        </p:nvGraphicFramePr>
        <p:xfrm>
          <a:off x="7082443" y="1655003"/>
          <a:ext cx="4980248" cy="2769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0248">
                  <a:extLst>
                    <a:ext uri="{9D8B030D-6E8A-4147-A177-3AD203B41FA5}">
                      <a16:colId xmlns:a16="http://schemas.microsoft.com/office/drawing/2014/main" val="767578643"/>
                    </a:ext>
                  </a:extLst>
                </a:gridCol>
              </a:tblGrid>
              <a:tr h="2769215">
                <a:tc>
                  <a:txBody>
                    <a:bodyPr/>
                    <a:lstStyle/>
                    <a:p>
                      <a:pPr marL="66675"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ходил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походами на Византию в 941 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присоединил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Киеву большую часть восточнославянских</a:t>
                      </a:r>
                    </a:p>
                    <a:p>
                      <a:pPr marL="66675"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основатель династии русских князей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65663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19985"/>
              </p:ext>
            </p:extLst>
          </p:nvPr>
        </p:nvGraphicFramePr>
        <p:xfrm>
          <a:off x="6382328" y="3916218"/>
          <a:ext cx="1681018" cy="2151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018">
                  <a:extLst>
                    <a:ext uri="{9D8B030D-6E8A-4147-A177-3AD203B41FA5}">
                      <a16:colId xmlns:a16="http://schemas.microsoft.com/office/drawing/2014/main" val="4026698456"/>
                    </a:ext>
                  </a:extLst>
                </a:gridCol>
              </a:tblGrid>
              <a:tr h="21517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А.Рюрик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Б.Игорь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В.Олег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06183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4874" y="1974507"/>
            <a:ext cx="4017818" cy="23391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Соотнесите имя князя, годы его жизни и деятельность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23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99674"/>
            <a:ext cx="7729728" cy="1188720"/>
          </a:xfrm>
        </p:spPr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763" y="1653308"/>
            <a:ext cx="9785373" cy="489527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3.Расположите события в хронологической последовательности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Выпишите только буквы.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А)Налоговая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княгини Ольги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Б)Разгром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Хазарского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каганата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Первый торговый договор Древнерусского государства с Византией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Г)Основание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Киева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Д)Первый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Царьград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Е)Образование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Древнерусского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3844136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669129"/>
            <a:ext cx="7729728" cy="118872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509" y="2299855"/>
            <a:ext cx="9120355" cy="4267199"/>
          </a:xfrm>
        </p:spPr>
        <p:txBody>
          <a:bodyPr/>
          <a:lstStyle/>
          <a:p>
            <a:pPr marL="0" indent="0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Прочитать § 5, с. 40—44 учебника (ч. 1), стр. 48 ответить на вопросы.</a:t>
            </a:r>
          </a:p>
          <a:p>
            <a:pPr marL="0" indent="0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Задание на выбор.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Выполнить одно из заданий рубрики «Думаем, сравниваем, размышляем» на с. 49 учебника (ч. 1).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Написать мини-сочинение на тему «Святослав — Александр Македонский Восточной Европы».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4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463" y="299674"/>
            <a:ext cx="7729728" cy="1188720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1" y="1764146"/>
            <a:ext cx="9499046" cy="4886036"/>
          </a:xfrm>
        </p:spPr>
        <p:txBody>
          <a:bodyPr/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узнал…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научился…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понравилось…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затруднялся…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Моё настроение…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7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726" y="397163"/>
            <a:ext cx="6940573" cy="869557"/>
          </a:xfrm>
        </p:spPr>
        <p:txBody>
          <a:bodyPr/>
          <a:lstStyle/>
          <a:p>
            <a:pPr algn="ctr"/>
            <a:r>
              <a:rPr lang="ru-RU" dirty="0" smtClean="0"/>
              <a:t>Образование государства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145" y="1828800"/>
            <a:ext cx="10058400" cy="4308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такая организация жизни, при которой существует единая система управления людьми, проживающими на одной территории; взаимоотношения между ними регулируются на основе единых законов (или традиций), осуществляется охрана границ; регулируются тем или иным образом взаимоотношения с другими государствами и народами.</a:t>
            </a:r>
          </a:p>
        </p:txBody>
      </p:sp>
    </p:spTree>
    <p:extLst>
      <p:ext uri="{BB962C8B-B14F-4D97-AF65-F5344CB8AC3E}">
        <p14:creationId xmlns:p14="http://schemas.microsoft.com/office/powerpoint/2010/main" val="17974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3499" y="2498159"/>
            <a:ext cx="7729728" cy="1867085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Проблемный вопрос:</a:t>
            </a:r>
            <a:r>
              <a:rPr lang="ru-RU" b="1" dirty="0"/>
              <a:t> </a:t>
            </a:r>
            <a:r>
              <a:rPr lang="ru-RU" dirty="0"/>
              <a:t>Действительно  ли к началу </a:t>
            </a:r>
            <a:r>
              <a:rPr lang="en-US" dirty="0"/>
              <a:t>IX </a:t>
            </a:r>
            <a:r>
              <a:rPr lang="ru-RU" dirty="0"/>
              <a:t>века у восточных славян образовалось государство?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6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653314"/>
              </p:ext>
            </p:extLst>
          </p:nvPr>
        </p:nvGraphicFramePr>
        <p:xfrm>
          <a:off x="3509818" y="1607129"/>
          <a:ext cx="5006109" cy="5006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2556">
                  <a:extLst>
                    <a:ext uri="{9D8B030D-6E8A-4147-A177-3AD203B41FA5}">
                      <a16:colId xmlns:a16="http://schemas.microsoft.com/office/drawing/2014/main" val="3767924520"/>
                    </a:ext>
                  </a:extLst>
                </a:gridCol>
                <a:gridCol w="2503553">
                  <a:extLst>
                    <a:ext uri="{9D8B030D-6E8A-4147-A177-3AD203B41FA5}">
                      <a16:colId xmlns:a16="http://schemas.microsoft.com/office/drawing/2014/main" val="4087488431"/>
                    </a:ext>
                  </a:extLst>
                </a:gridCol>
              </a:tblGrid>
              <a:tr h="860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Признак государственности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Наличие признака у восточных славян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26265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Территория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Восточно-Европейская равнина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9148123"/>
                  </a:ext>
                </a:extLst>
              </a:tr>
              <a:tr h="430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Народ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Восточные славяне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4104522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центральной власти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Князь –  высший судья и защитник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957159"/>
                  </a:ext>
                </a:extLst>
              </a:tr>
              <a:tr h="704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Развитие торговли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Путь из «варяг в греки»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201198"/>
                  </a:ext>
                </a:extLst>
              </a:tr>
              <a:tr h="430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Армия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Появление дружины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8478380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Налоги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Уплата дани во время полюдья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900727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8009" y="289100"/>
            <a:ext cx="7729728" cy="1188720"/>
          </a:xfrm>
        </p:spPr>
        <p:txBody>
          <a:bodyPr/>
          <a:lstStyle/>
          <a:p>
            <a:r>
              <a:rPr lang="ru-RU" dirty="0" smtClean="0"/>
              <a:t>Признаки государства у восточных славян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8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255" y="68765"/>
            <a:ext cx="4382100" cy="131669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9599" y="68765"/>
            <a:ext cx="7010401" cy="678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73" y="0"/>
            <a:ext cx="5310909" cy="1080655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Захват Киева и путь « из варяг в греки»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3090" y="6611745"/>
            <a:ext cx="3540283" cy="285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Убийство Олегом Аскольда и </a:t>
            </a:r>
            <a:r>
              <a:rPr lang="ru-RU" sz="1400" dirty="0" err="1" smtClean="0"/>
              <a:t>Дира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" y="1203380"/>
            <a:ext cx="4864548" cy="5285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92800" y="0"/>
            <a:ext cx="6086765" cy="634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7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были три брата: один по имени Кий, другой - Щек, и третий - Хорив, а сестра их была </a:t>
            </a:r>
            <a:r>
              <a:rPr lang="ru-RU" sz="27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Лыбедь</a:t>
            </a:r>
            <a:r>
              <a:rPr lang="ru-RU" sz="27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Сидел Кий нагаре, где ныне подъем Боричев, а Щек сидел на горе, которая ныне зовется </a:t>
            </a:r>
            <a:r>
              <a:rPr lang="ru-RU" sz="27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Щековица</a:t>
            </a:r>
            <a:r>
              <a:rPr lang="ru-RU" sz="27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Хорив на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третьей</a:t>
            </a:r>
            <a:r>
              <a:rPr lang="ru-RU" sz="27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горе, которая прозывается по нему </a:t>
            </a:r>
            <a:r>
              <a:rPr lang="ru-RU" sz="27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Хоревицей</a:t>
            </a:r>
            <a:r>
              <a:rPr lang="ru-RU" sz="27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И построили городок во имя старшего своего брата, и назвали его Киев».</a:t>
            </a:r>
            <a:endParaRPr lang="ru-RU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345" y="142656"/>
            <a:ext cx="7729728" cy="1188720"/>
          </a:xfrm>
        </p:spPr>
        <p:txBody>
          <a:bodyPr/>
          <a:lstStyle/>
          <a:p>
            <a:r>
              <a:rPr lang="ru-RU" dirty="0" smtClean="0"/>
              <a:t>Князь </a:t>
            </a:r>
            <a:r>
              <a:rPr lang="ru-RU" dirty="0" err="1" smtClean="0"/>
              <a:t>олег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0" y="1520824"/>
            <a:ext cx="4340369" cy="4815321"/>
          </a:xfrm>
        </p:spPr>
      </p:pic>
      <p:sp>
        <p:nvSpPr>
          <p:cNvPr id="5" name="Прямоугольник 4"/>
          <p:cNvSpPr/>
          <p:nvPr/>
        </p:nvSpPr>
        <p:spPr>
          <a:xfrm>
            <a:off x="4747490" y="1520824"/>
            <a:ext cx="74445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Годы правления: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879-912/922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Расширено влияние Рюриковичей в южном направлении</a:t>
            </a:r>
            <a:r>
              <a:rPr lang="ru-RU" dirty="0"/>
              <a:t>: включены во владения Смоленск и </a:t>
            </a:r>
            <a:r>
              <a:rPr lang="ru-RU" dirty="0" err="1"/>
              <a:t>Любеч</a:t>
            </a:r>
            <a:r>
              <a:rPr lang="ru-RU" dirty="0"/>
              <a:t>, захвачен Киев, подчинены соседние племена северян, древлян и радимичей.</a:t>
            </a:r>
          </a:p>
          <a:p>
            <a:r>
              <a:rPr lang="ru-RU" b="1" dirty="0"/>
              <a:t>Киев объявлен столицей</a:t>
            </a:r>
            <a:r>
              <a:rPr lang="ru-RU" dirty="0"/>
              <a:t> – объединены северный и южный центры восточных славян.</a:t>
            </a:r>
          </a:p>
          <a:p>
            <a:r>
              <a:rPr lang="ru-RU" b="1" dirty="0"/>
              <a:t>Закрепление власти над новыми территориями</a:t>
            </a:r>
            <a:r>
              <a:rPr lang="ru-RU" dirty="0"/>
              <a:t> – основаны города-крепости</a:t>
            </a:r>
          </a:p>
          <a:p>
            <a:r>
              <a:rPr lang="ru-RU" dirty="0"/>
              <a:t>Снижены налоги для племени северян (бывших данников хазар)</a:t>
            </a:r>
          </a:p>
          <a:p>
            <a:r>
              <a:rPr lang="ru-RU" dirty="0"/>
              <a:t>Новгороду назначена дань в пользу варягов</a:t>
            </a:r>
          </a:p>
          <a:p>
            <a:r>
              <a:rPr lang="ru-RU" b="1" dirty="0"/>
              <a:t>Продолжена династическая линия Рюриковичей</a:t>
            </a:r>
            <a:r>
              <a:rPr lang="ru-RU" dirty="0"/>
              <a:t> – заключен брак между Игорем и Ольгой</a:t>
            </a:r>
          </a:p>
          <a:p>
            <a:r>
              <a:rPr lang="ru-RU" dirty="0"/>
              <a:t>В результате </a:t>
            </a:r>
            <a:r>
              <a:rPr lang="ru-RU" b="1" dirty="0"/>
              <a:t>успешного похода на Царьград в 907 году</a:t>
            </a:r>
            <a:r>
              <a:rPr lang="ru-RU" dirty="0"/>
              <a:t> заключён выгодный мирный договор с Византийской Империей, повторно подтверждённый посольством 911 года</a:t>
            </a:r>
          </a:p>
          <a:p>
            <a:r>
              <a:rPr lang="ru-RU" dirty="0"/>
              <a:t>Положено начало масштабному противостоянию зарождающегося древнерусского государства с Хазарским Каганатом.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0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208" y="124184"/>
            <a:ext cx="7729728" cy="1188720"/>
          </a:xfrm>
        </p:spPr>
        <p:txBody>
          <a:bodyPr/>
          <a:lstStyle/>
          <a:p>
            <a:r>
              <a:rPr lang="ru-RU" dirty="0" smtClean="0"/>
              <a:t>Князь </a:t>
            </a:r>
            <a:r>
              <a:rPr lang="ru-RU" dirty="0" err="1" smtClean="0"/>
              <a:t>игорь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7" y="1385562"/>
            <a:ext cx="4230672" cy="5212921"/>
          </a:xfrm>
        </p:spPr>
      </p:pic>
      <p:sp>
        <p:nvSpPr>
          <p:cNvPr id="5" name="Прямоугольник 4"/>
          <p:cNvSpPr/>
          <p:nvPr/>
        </p:nvSpPr>
        <p:spPr>
          <a:xfrm>
            <a:off x="4754047" y="13855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Годы 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правления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912-945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28509" y="1625600"/>
            <a:ext cx="65470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Деятельность 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князя Игоря Рюриковича была по достоинству оценена потомками, что неудивительно, если кратко изложить основные достижения князя: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Древляне силой принуждены снова платить дань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Начало противостояния с печенегами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Первый поход на Царьград в 941 г. потерпел неудачу, но результатом второго похода в 943 г. стал новый мирный договор с Византией 944 года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Византийский император возобновил выплату дани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Новый договор ограничивал претензии Руси на 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Корсунь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 и предписывал защищать византийские владения в Крыму от болгар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Русь и Византия обязывались помогать друг другу войсками по запросу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отличии от договора Византии с Олегом, русы больше не имели права беспошлинной торговли в Царьграде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Племя 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уличей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 подчинено и выплачивает дань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Воеводе </a:t>
            </a:r>
            <a:r>
              <a:rPr lang="ru-RU" sz="16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Свенельду</a:t>
            </a:r>
            <a:r>
              <a:rPr lang="ru-RU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поручен сбор дани с древлян и 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уличей</a:t>
            </a:r>
            <a:endParaRPr lang="ru-RU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При попытке повторно собрать дань с древлян Игорь был убит</a:t>
            </a:r>
            <a:endParaRPr lang="ru-RU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245" y="68765"/>
            <a:ext cx="7729728" cy="1188720"/>
          </a:xfrm>
        </p:spPr>
        <p:txBody>
          <a:bodyPr/>
          <a:lstStyle/>
          <a:p>
            <a:r>
              <a:rPr lang="ru-RU" dirty="0" smtClean="0"/>
              <a:t>Княгиня </a:t>
            </a:r>
            <a:r>
              <a:rPr lang="ru-RU" dirty="0" err="1" smtClean="0"/>
              <a:t>ольга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4" y="1373044"/>
            <a:ext cx="3968247" cy="5230956"/>
          </a:xfrm>
        </p:spPr>
      </p:pic>
      <p:sp>
        <p:nvSpPr>
          <p:cNvPr id="5" name="Прямоугольник 4"/>
          <p:cNvSpPr/>
          <p:nvPr/>
        </p:nvSpPr>
        <p:spPr>
          <a:xfrm>
            <a:off x="4636654" y="1802686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Годы правления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945-964 годы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Отомстила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древлянам за смерть мужа и принудила их вновь платить дань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Провела реформу налогообложения —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установила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сроки, размер и места выплаты дани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Ко времени правления Ольги относятся первые каменные постройки на Руси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Занималась развитием Вышгорода и Пскова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Распространяла влияние новой веры, адептом которой стала после крещения в Константинополе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Совершила путешествие в Константинополь и приняла там крещение, укрепив союз с Византией.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Когда византийцы потребовали исполнения договора о предоставлении войск, Ольга наша повод сохранить воинов для подрастающего Святослава.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Для продвижения христианства княгиня обратилась за помощью к германскому королю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Оттону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I, но миссия окончилась неудачей.</a:t>
            </a:r>
            <a:endParaRPr lang="ru-RU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67</TotalTime>
  <Words>707</Words>
  <Application>Microsoft Office PowerPoint</Application>
  <PresentationFormat>Широкоэкранный</PresentationFormat>
  <Paragraphs>104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Gill Sans MT</vt:lpstr>
      <vt:lpstr>Times New Roman</vt:lpstr>
      <vt:lpstr>Parcel</vt:lpstr>
      <vt:lpstr>Становление Древнерусского государства</vt:lpstr>
      <vt:lpstr>Образование государства</vt:lpstr>
      <vt:lpstr>Проблемный вопрос: Действительно  ли к началу IX века у восточных славян образовалось государство? </vt:lpstr>
      <vt:lpstr>Признаки государства у восточных славян</vt:lpstr>
      <vt:lpstr> </vt:lpstr>
      <vt:lpstr>Захват Киева и путь « из варяг в греки» </vt:lpstr>
      <vt:lpstr>Князь олег</vt:lpstr>
      <vt:lpstr>Князь игорь</vt:lpstr>
      <vt:lpstr>Княгиня ольга</vt:lpstr>
      <vt:lpstr>Князь святослав</vt:lpstr>
      <vt:lpstr>физминутка</vt:lpstr>
      <vt:lpstr>Закрепление</vt:lpstr>
      <vt:lpstr>закрепление</vt:lpstr>
      <vt:lpstr>закрепление</vt:lpstr>
      <vt:lpstr>Домашнее задание</vt:lpstr>
      <vt:lpstr>рефлексия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Становление Древнерусского госудасртва</dc:title>
  <dc:creator>Пользователь Windows</dc:creator>
  <cp:lastModifiedBy>Пользователь Windows</cp:lastModifiedBy>
  <cp:revision>9</cp:revision>
  <dcterms:created xsi:type="dcterms:W3CDTF">2023-01-07T13:20:55Z</dcterms:created>
  <dcterms:modified xsi:type="dcterms:W3CDTF">2023-01-08T10:32:43Z</dcterms:modified>
</cp:coreProperties>
</file>