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mp3" ContentType="audio/mpeg"/>
  <Override PartName="/docProps/app.xml" ContentType="application/vnd.openxmlformats-officedocument.extended-properties+xml"/>
  <Override PartName="/docProps/core.xml" ContentType="application/vnd.openxmlformats-package.core-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9.12-->
<p:presentation xmlns:r="http://schemas.openxmlformats.org/officeDocument/2006/relationships" xmlns:a="http://schemas.openxmlformats.org/drawingml/2006/main" xmlns:p="http://schemas.openxmlformats.org/presentationml/2006/main" saveSubsetFonts="1">
  <p:sldMasterIdLst>
    <p:sldMasterId id="2147483648" r:id="rId1"/>
  </p:sldMasterIdLst>
  <p:notesMasterIdLst>
    <p:notesMasterId r:id="rId2"/>
  </p:notesMasterIdLst>
  <p:sldIdLst>
    <p:sldId id="256" r:id="rId3"/>
    <p:sldId id="277" r:id="rId4"/>
    <p:sldId id="287" r:id="rId5"/>
    <p:sldId id="274" r:id="rId6"/>
    <p:sldId id="275" r:id="rId7"/>
    <p:sldId id="276" r:id="rId8"/>
    <p:sldId id="282" r:id="rId9"/>
    <p:sldId id="278" r:id="rId10"/>
    <p:sldId id="279" r:id="rId11"/>
    <p:sldId id="288" r:id="rId12"/>
    <p:sldId id="280" r:id="rId13"/>
    <p:sldId id="289" r:id="rId14"/>
    <p:sldId id="281" r:id="rId15"/>
    <p:sldId id="268" r:id="rId16"/>
    <p:sldId id="257" r:id="rId17"/>
    <p:sldId id="262" r:id="rId18"/>
    <p:sldId id="283" r:id="rId19"/>
    <p:sldId id="263" r:id="rId20"/>
    <p:sldId id="264" r:id="rId21"/>
    <p:sldId id="284" r:id="rId22"/>
    <p:sldId id="285" r:id="rId23"/>
    <p:sldId id="286" r:id="rId24"/>
    <p:sldId id="265" r:id="rId25"/>
    <p:sldId id="267" r:id="rId26"/>
    <p:sldId id="269" r:id="rId27"/>
    <p:sldId id="272" r:id="rId28"/>
    <p:sldId id="271" r:id="rId29"/>
    <p:sldId id="270" r:id="rId30"/>
    <p:sldId id="266" r:id="rId31"/>
  </p:sldIdLst>
  <p:sldSz cx="12192000" cy="6858000"/>
  <p:notesSz cx="6858000" cy="9144000"/>
  <p:custDataLst>
    <p:tags r:id="rId32"/>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83" userDrawn="1">
          <p15:clr>
            <a:srgbClr val="A4A3A4"/>
          </p15:clr>
        </p15:guide>
        <p15:guide id="2" pos="3840" userDrawn="1">
          <p15:clr>
            <a:srgbClr val="A4A3A4"/>
          </p15:clr>
        </p15:guide>
        <p15:guide id="3" pos="39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C0"/>
    <a:srgbClr val="8B2007"/>
    <a:srgbClr val="F4451C"/>
    <a:srgbClr val="F66947"/>
    <a:srgbClr val="FDE9F3"/>
    <a:srgbClr val="FF4343"/>
    <a:srgbClr val="FFD9D9"/>
    <a:srgbClr val="FFD5D5"/>
    <a:srgbClr val="F9C3DE"/>
    <a:srgbClr val="F381B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2" autoAdjust="0"/>
    <p:restoredTop sz="94660"/>
  </p:normalViewPr>
  <p:slideViewPr>
    <p:cSldViewPr snapToGrid="0" showGuides="1">
      <p:cViewPr varScale="1">
        <p:scale>
          <a:sx n="38" d="100"/>
          <a:sy n="38" d="100"/>
        </p:scale>
        <p:origin x="-1038" y="-108"/>
      </p:cViewPr>
      <p:guideLst>
        <p:guide orient="horz" pos="2183"/>
        <p:guide pos="3840"/>
        <p:guide pos="3940"/>
      </p:guideLst>
    </p:cSldViewPr>
  </p:slideViewPr>
  <p:notesTextViewPr>
    <p:cViewPr>
      <p:scale>
        <a:sx n="1" d="1"/>
        <a:sy n="1" d="1"/>
      </p:scale>
      <p:origin x="0" y="0"/>
    </p:cViewPr>
  </p:notesTextViewPr>
  <p:notesViewPr>
    <p:cSldViewPr>
      <p:cViewPr>
        <p:scale>
          <a:sx n="1" d="100"/>
          <a:sy n="1" d="100"/>
        </p:scale>
        <p:origin x="0" y="0"/>
      </p:cViewPr>
    </p:cSldViewPr>
  </p:notesViewPr>
  <p:gridSpacing cx="73736200" cy="7373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 Type="http://schemas.openxmlformats.org/officeDocument/2006/relationships/slide" Target="slides/slide1.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tags" Target="tags/tag1.xml" /><Relationship Id="rId33" Type="http://schemas.openxmlformats.org/officeDocument/2006/relationships/presProps" Target="presProps.xml" /><Relationship Id="rId34" Type="http://schemas.openxmlformats.org/officeDocument/2006/relationships/viewProps" Target="viewProps.xml" /><Relationship Id="rId35" Type="http://schemas.openxmlformats.org/officeDocument/2006/relationships/theme" Target="theme/theme1.xml" /><Relationship Id="rId36" Type="http://schemas.openxmlformats.org/officeDocument/2006/relationships/tableStyles" Target="tableStyles.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diagrams/colors1.xml><?xml version="1.0" encoding="utf-8"?>
<dgm:colorsDef xmlns:a="http://schemas.openxmlformats.org/drawingml/2006/main" xmlns:dgm="http://schemas.openxmlformats.org/drawingml/2006/diagram"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dgm="http://schemas.openxmlformats.org/drawingml/2006/diagram">
  <dgm:ptLst>
    <dgm:pt modelId="{3CF1FDF3-537C-4B34-9756-48D49C8C6E9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ru-RU"/>
        </a:p>
      </dgm:t>
    </dgm:pt>
    <dgm:pt modelId="{98338454-3719-434F-B81D-551BADDEDF80}" type="parTrans" cxnId="{CBE1AC74-71CB-4C1A-8A6F-A1BD777749BA}">
      <dgm:prSet/>
      <dgm:spPr/>
      <dgm:t>
        <a:bodyPr/>
        <a:lstStyle/>
        <a:p>
          <a:endParaRPr lang="ru-RU"/>
        </a:p>
      </dgm:t>
    </dgm:pt>
    <dgm:pt modelId="{CED9F7A0-43BB-4640-BC38-05C71E0EF355}">
      <dgm:prSet phldrT="[Текст]"/>
      <dgm:spPr/>
      <dgm:t>
        <a:bodyPr/>
        <a:lstStyle/>
        <a:p>
          <a:r>
            <a:rPr lang="ru-RU"/>
            <a:t>Всё живое</a:t>
          </a:r>
        </a:p>
      </dgm:t>
    </dgm:pt>
    <dgm:pt modelId="{2DB7074C-7883-4FC6-8D5B-D2D0D4903A5B}" type="parTrans" cxnId="{37825D25-E86B-4F2D-A319-DE8FAC089221}">
      <dgm:prSet/>
      <dgm:spPr/>
      <dgm:t>
        <a:bodyPr/>
        <a:lstStyle/>
        <a:p>
          <a:endParaRPr lang="ru-RU"/>
        </a:p>
      </dgm:t>
    </dgm:pt>
    <dgm:pt modelId="{677E5C2D-AFB9-4133-A933-95B7457B07A7}">
      <dgm:prSet phldrT="[Текст]"/>
      <dgm:spPr/>
      <dgm:t>
        <a:bodyPr/>
        <a:lstStyle/>
        <a:p>
          <a:r>
            <a:rPr lang="ru-RU"/>
            <a:t>Царство растений</a:t>
          </a:r>
        </a:p>
      </dgm:t>
    </dgm:pt>
    <dgm:pt modelId="{DF88F257-428A-4D15-A0FD-7B082B47DBFD}" type="sibTrans" cxnId="{37825D25-E86B-4F2D-A319-DE8FAC089221}">
      <dgm:prSet/>
      <dgm:spPr/>
      <dgm:t>
        <a:bodyPr/>
        <a:lstStyle/>
        <a:p>
          <a:endParaRPr lang="ru-RU"/>
        </a:p>
      </dgm:t>
    </dgm:pt>
    <dgm:pt modelId="{3E948C2B-7814-4EB2-967A-915BAD3E2869}" type="parTrans" cxnId="{E8C8F440-0569-4BCA-ADCE-68BEEE5F977B}">
      <dgm:prSet/>
      <dgm:spPr/>
      <dgm:t>
        <a:bodyPr/>
        <a:lstStyle/>
        <a:p>
          <a:endParaRPr lang="ru-RU"/>
        </a:p>
      </dgm:t>
    </dgm:pt>
    <dgm:pt modelId="{875DBC9F-4AA9-4173-99B2-C1AB615D9A26}">
      <dgm:prSet phldrT="[Текст]"/>
      <dgm:spPr/>
      <dgm:t>
        <a:bodyPr/>
        <a:lstStyle/>
        <a:p>
          <a:r>
            <a:rPr lang="ru-RU"/>
            <a:t>Царство животных</a:t>
          </a:r>
        </a:p>
      </dgm:t>
    </dgm:pt>
    <dgm:pt modelId="{2C1241B0-A3FC-431F-BA06-98A28C41261F}" type="sibTrans" cxnId="{E8C8F440-0569-4BCA-ADCE-68BEEE5F977B}">
      <dgm:prSet/>
      <dgm:spPr/>
      <dgm:t>
        <a:bodyPr/>
        <a:lstStyle/>
        <a:p>
          <a:endParaRPr lang="ru-RU"/>
        </a:p>
      </dgm:t>
    </dgm:pt>
    <dgm:pt modelId="{D6B481DD-8FB8-4257-92A9-439DCFF44B84}" type="parTrans" cxnId="{2DB26295-C168-45B3-A67E-786B104456FD}">
      <dgm:prSet/>
      <dgm:spPr/>
      <dgm:t>
        <a:bodyPr/>
        <a:lstStyle/>
        <a:p>
          <a:endParaRPr lang="ru-RU"/>
        </a:p>
      </dgm:t>
    </dgm:pt>
    <dgm:pt modelId="{BA3D86D6-E6F3-47CE-A32D-321750AA6A7B}">
      <dgm:prSet phldrT="[Текст]"/>
      <dgm:spPr/>
      <dgm:t>
        <a:bodyPr/>
        <a:lstStyle/>
        <a:p>
          <a:r>
            <a:rPr lang="ru-RU"/>
            <a:t>Царство грибов</a:t>
          </a:r>
        </a:p>
      </dgm:t>
    </dgm:pt>
    <dgm:pt modelId="{DC51A25E-4651-4F32-973F-7CDABD73745C}" type="sibTrans" cxnId="{2DB26295-C168-45B3-A67E-786B104456FD}">
      <dgm:prSet/>
      <dgm:spPr/>
      <dgm:t>
        <a:bodyPr/>
        <a:lstStyle/>
        <a:p>
          <a:endParaRPr lang="ru-RU"/>
        </a:p>
      </dgm:t>
    </dgm:pt>
    <dgm:pt modelId="{386547F7-72F1-4F0A-9439-595574B9877B}" type="parTrans" cxnId="{ABD71613-6770-405A-B113-E1C04CB60752}">
      <dgm:prSet/>
      <dgm:spPr/>
      <dgm:t>
        <a:bodyPr/>
        <a:lstStyle/>
        <a:p>
          <a:endParaRPr lang="ru-RU"/>
        </a:p>
      </dgm:t>
    </dgm:pt>
    <dgm:pt modelId="{8F053F16-9789-47FD-AF46-B5431D231FE6}">
      <dgm:prSet/>
      <dgm:spPr/>
      <dgm:t>
        <a:bodyPr/>
        <a:lstStyle/>
        <a:p>
          <a:r>
            <a:rPr lang="ru-RU"/>
            <a:t>Царство бактерий</a:t>
          </a:r>
        </a:p>
      </dgm:t>
    </dgm:pt>
    <dgm:pt modelId="{81DCD492-3A79-41BC-8D2E-0DC09DF8EB01}" type="sibTrans" cxnId="{ABD71613-6770-405A-B113-E1C04CB60752}">
      <dgm:prSet/>
      <dgm:spPr/>
      <dgm:t>
        <a:bodyPr/>
        <a:lstStyle/>
        <a:p>
          <a:endParaRPr lang="ru-RU"/>
        </a:p>
      </dgm:t>
    </dgm:pt>
    <dgm:pt modelId="{0205D132-D006-45F2-83DE-A5CAC6E0960A}" type="sibTrans" cxnId="{CBE1AC74-71CB-4C1A-8A6F-A1BD777749BA}">
      <dgm:prSet/>
      <dgm:spPr/>
      <dgm:t>
        <a:bodyPr/>
        <a:lstStyle/>
        <a:p>
          <a:endParaRPr lang="ru-RU"/>
        </a:p>
      </dgm:t>
    </dgm:pt>
    <dgm:pt modelId="{6C113545-C680-4CC9-B321-48519DFFDDA2}" type="pres">
      <dgm:prSet presAssocID="{3CF1FDF3-537C-4B34-9756-48D49C8C6E99}" presName="hierChild1">
        <dgm:presLayoutVars>
          <dgm:orgChart val="1"/>
          <dgm:chPref val="1"/>
          <dgm:dir/>
          <dgm:animOne val="branch"/>
          <dgm:animLvl val="lvl"/>
          <dgm:resizeHandles/>
        </dgm:presLayoutVars>
      </dgm:prSet>
      <dgm:spPr/>
      <dgm:t>
        <a:bodyPr/>
        <a:lstStyle/>
        <a:p>
          <a:endParaRPr lang="ru-RU"/>
        </a:p>
      </dgm:t>
    </dgm:pt>
    <dgm:pt modelId="{644F2AB5-0CAA-4915-A16A-7762882C971A}" type="pres">
      <dgm:prSet presAssocID="{CED9F7A0-43BB-4640-BC38-05C71E0EF355}" presName="hierRoot1">
        <dgm:presLayoutVars>
          <dgm:hierBranch val="init"/>
        </dgm:presLayoutVars>
      </dgm:prSet>
      <dgm:spPr/>
      <dgm:t>
        <a:bodyPr/>
        <a:lstStyle/>
        <a:p/>
      </dgm:t>
    </dgm:pt>
    <dgm:pt modelId="{D6770BC2-D5B4-4976-80CE-28E0FA0505DE}" type="pres">
      <dgm:prSet presAssocID="{CED9F7A0-43BB-4640-BC38-05C71E0EF355}" presName="rootComposite1"/>
      <dgm:spPr/>
      <dgm:t>
        <a:bodyPr/>
        <a:lstStyle/>
        <a:p/>
      </dgm:t>
    </dgm:pt>
    <dgm:pt modelId="{D4E34082-45B1-41AC-AC90-08DF037FA9A7}" type="pres">
      <dgm:prSet presAssocID="{CED9F7A0-43BB-4640-BC38-05C71E0EF355}" presName="rootText1" presStyleLbl="node0" presStyleCnt="1" custScaleX="128268" custScaleY="98502">
        <dgm:presLayoutVars>
          <dgm:chPref val="3"/>
        </dgm:presLayoutVars>
      </dgm:prSet>
      <dgm:spPr/>
      <dgm:t>
        <a:bodyPr/>
        <a:lstStyle/>
        <a:p>
          <a:endParaRPr lang="ru-RU"/>
        </a:p>
      </dgm:t>
    </dgm:pt>
    <dgm:pt modelId="{818504AD-F1A2-489D-BDAF-847601B1AA1F}" type="pres">
      <dgm:prSet presAssocID="{CED9F7A0-43BB-4640-BC38-05C71E0EF355}" presName="rootConnector1" presStyleLbl="node1" presStyleCnt="1"/>
      <dgm:spPr/>
      <dgm:t>
        <a:bodyPr/>
        <a:lstStyle/>
        <a:p>
          <a:endParaRPr lang="ru-RU"/>
        </a:p>
      </dgm:t>
    </dgm:pt>
    <dgm:pt modelId="{D41651C8-4CBE-4380-831A-A3A3C68D9240}" type="pres">
      <dgm:prSet presAssocID="{CED9F7A0-43BB-4640-BC38-05C71E0EF355}" presName="hierChild2"/>
      <dgm:spPr/>
      <dgm:t>
        <a:bodyPr/>
        <a:lstStyle/>
        <a:p/>
      </dgm:t>
    </dgm:pt>
    <dgm:pt modelId="{CC2BA910-A932-4534-8E23-6E42E91A1D93}" type="pres">
      <dgm:prSet presAssocID="{2DB7074C-7883-4FC6-8D5B-D2D0D4903A5B}" presName="Name37" presStyleLbl="parChTrans1D2" presStyleIdx="3" presStyleCnt="4"/>
      <dgm:spPr/>
      <dgm:t>
        <a:bodyPr/>
        <a:lstStyle/>
        <a:p>
          <a:endParaRPr lang="ru-RU"/>
        </a:p>
      </dgm:t>
    </dgm:pt>
    <dgm:pt modelId="{019D5DCF-4F7E-4106-BC94-976DF0A94ECB}" type="pres">
      <dgm:prSet presAssocID="{677E5C2D-AFB9-4133-A933-95B7457B07A7}" presName="hierRoot2">
        <dgm:presLayoutVars>
          <dgm:hierBranch val="init"/>
        </dgm:presLayoutVars>
      </dgm:prSet>
      <dgm:spPr/>
      <dgm:t>
        <a:bodyPr/>
        <a:lstStyle/>
        <a:p/>
      </dgm:t>
    </dgm:pt>
    <dgm:pt modelId="{BE35D87E-B827-47FC-8DDD-AF58BEAEB8D5}" type="pres">
      <dgm:prSet presAssocID="{677E5C2D-AFB9-4133-A933-95B7457B07A7}" presName="rootComposite"/>
      <dgm:spPr/>
      <dgm:t>
        <a:bodyPr/>
        <a:lstStyle/>
        <a:p/>
      </dgm:t>
    </dgm:pt>
    <dgm:pt modelId="{8AB6313D-1B17-4299-AAA4-50B46E4AB94D}" type="pres">
      <dgm:prSet presAssocID="{677E5C2D-AFB9-4133-A933-95B7457B07A7}" presName="rootText" presStyleLbl="node2" presStyleCnt="4">
        <dgm:presLayoutVars>
          <dgm:chPref val="3"/>
        </dgm:presLayoutVars>
      </dgm:prSet>
      <dgm:spPr/>
      <dgm:t>
        <a:bodyPr/>
        <a:lstStyle/>
        <a:p>
          <a:endParaRPr lang="ru-RU"/>
        </a:p>
      </dgm:t>
    </dgm:pt>
    <dgm:pt modelId="{531A0A0A-4773-4C66-AEE8-DB04F6E20AE4}" type="pres">
      <dgm:prSet presAssocID="{677E5C2D-AFB9-4133-A933-95B7457B07A7}" presName="rootConnector" presStyleLbl="node2" presStyleCnt="4"/>
      <dgm:spPr/>
      <dgm:t>
        <a:bodyPr/>
        <a:lstStyle/>
        <a:p>
          <a:endParaRPr lang="ru-RU"/>
        </a:p>
      </dgm:t>
    </dgm:pt>
    <dgm:pt modelId="{64420E6D-2B83-4D06-9F82-C64325B1EDF0}" type="pres">
      <dgm:prSet presAssocID="{677E5C2D-AFB9-4133-A933-95B7457B07A7}" presName="hierChild4"/>
      <dgm:spPr/>
      <dgm:t>
        <a:bodyPr/>
        <a:lstStyle/>
        <a:p/>
      </dgm:t>
    </dgm:pt>
    <dgm:pt modelId="{C4B0CFE0-C40E-46CA-A936-74BF437BB07B}" type="pres">
      <dgm:prSet presAssocID="{677E5C2D-AFB9-4133-A933-95B7457B07A7}" presName="hierChild5"/>
      <dgm:spPr/>
      <dgm:t>
        <a:bodyPr/>
        <a:lstStyle/>
        <a:p/>
      </dgm:t>
    </dgm:pt>
    <dgm:pt modelId="{CFDA246F-8278-421C-9107-C5A0A0D9A3A0}" type="pres">
      <dgm:prSet presAssocID="{3E948C2B-7814-4EB2-967A-915BAD3E2869}" presName="Name37" presStyleLbl="parChTrans1D2" presStyleIdx="2" presStyleCnt="4"/>
      <dgm:spPr/>
      <dgm:t>
        <a:bodyPr/>
        <a:lstStyle/>
        <a:p>
          <a:endParaRPr lang="ru-RU"/>
        </a:p>
      </dgm:t>
    </dgm:pt>
    <dgm:pt modelId="{7707AB62-C666-4A19-B6E0-2D26636BFBBE}" type="pres">
      <dgm:prSet presAssocID="{875DBC9F-4AA9-4173-99B2-C1AB615D9A26}" presName="hierRoot2">
        <dgm:presLayoutVars>
          <dgm:hierBranch val="init"/>
        </dgm:presLayoutVars>
      </dgm:prSet>
      <dgm:spPr/>
      <dgm:t>
        <a:bodyPr/>
        <a:lstStyle/>
        <a:p/>
      </dgm:t>
    </dgm:pt>
    <dgm:pt modelId="{F04304F9-FCCF-425B-8313-32889AF93FA7}" type="pres">
      <dgm:prSet presAssocID="{875DBC9F-4AA9-4173-99B2-C1AB615D9A26}" presName="rootComposite"/>
      <dgm:spPr/>
      <dgm:t>
        <a:bodyPr/>
        <a:lstStyle/>
        <a:p/>
      </dgm:t>
    </dgm:pt>
    <dgm:pt modelId="{A476031F-5277-4517-B768-5C7BFB08754B}" type="pres">
      <dgm:prSet presAssocID="{875DBC9F-4AA9-4173-99B2-C1AB615D9A26}" presName="rootText" presStyleLbl="node2" presStyleIdx="1" presStyleCnt="4">
        <dgm:presLayoutVars>
          <dgm:chPref val="3"/>
        </dgm:presLayoutVars>
      </dgm:prSet>
      <dgm:spPr/>
      <dgm:t>
        <a:bodyPr/>
        <a:lstStyle/>
        <a:p>
          <a:endParaRPr lang="ru-RU"/>
        </a:p>
      </dgm:t>
    </dgm:pt>
    <dgm:pt modelId="{1495AE12-AF54-4565-8D9A-98BBEF9A4D65}" type="pres">
      <dgm:prSet presAssocID="{875DBC9F-4AA9-4173-99B2-C1AB615D9A26}" presName="rootConnector" presStyleLbl="node2" presStyleIdx="1" presStyleCnt="4"/>
      <dgm:spPr/>
      <dgm:t>
        <a:bodyPr/>
        <a:lstStyle/>
        <a:p>
          <a:endParaRPr lang="ru-RU"/>
        </a:p>
      </dgm:t>
    </dgm:pt>
    <dgm:pt modelId="{E9630F7A-DAA7-4761-9224-127698ACB7EC}" type="pres">
      <dgm:prSet presAssocID="{875DBC9F-4AA9-4173-99B2-C1AB615D9A26}" presName="hierChild4"/>
      <dgm:spPr/>
      <dgm:t>
        <a:bodyPr/>
        <a:lstStyle/>
        <a:p/>
      </dgm:t>
    </dgm:pt>
    <dgm:pt modelId="{DBA0A549-B0EB-4B98-B3C7-480C056E19CC}" type="pres">
      <dgm:prSet presAssocID="{875DBC9F-4AA9-4173-99B2-C1AB615D9A26}" presName="hierChild5"/>
      <dgm:spPr/>
      <dgm:t>
        <a:bodyPr/>
        <a:lstStyle/>
        <a:p/>
      </dgm:t>
    </dgm:pt>
    <dgm:pt modelId="{D50F93AF-8E86-4E13-81E1-A15741F1E716}" type="pres">
      <dgm:prSet presAssocID="{D6B481DD-8FB8-4257-92A9-439DCFF44B84}" presName="Name37" presStyleLbl="parChTrans1D2" presStyleIdx="1" presStyleCnt="4"/>
      <dgm:spPr/>
      <dgm:t>
        <a:bodyPr/>
        <a:lstStyle/>
        <a:p>
          <a:endParaRPr lang="ru-RU"/>
        </a:p>
      </dgm:t>
    </dgm:pt>
    <dgm:pt modelId="{340C5D47-EA35-482E-9DF0-9CCB10009B9C}" type="pres">
      <dgm:prSet presAssocID="{BA3D86D6-E6F3-47CE-A32D-321750AA6A7B}" presName="hierRoot2">
        <dgm:presLayoutVars>
          <dgm:hierBranch val="init"/>
        </dgm:presLayoutVars>
      </dgm:prSet>
      <dgm:spPr/>
      <dgm:t>
        <a:bodyPr/>
        <a:lstStyle/>
        <a:p/>
      </dgm:t>
    </dgm:pt>
    <dgm:pt modelId="{C422F158-61BA-4CC4-9DCF-B780316F7C82}" type="pres">
      <dgm:prSet presAssocID="{BA3D86D6-E6F3-47CE-A32D-321750AA6A7B}" presName="rootComposite"/>
      <dgm:spPr/>
      <dgm:t>
        <a:bodyPr/>
        <a:lstStyle/>
        <a:p/>
      </dgm:t>
    </dgm:pt>
    <dgm:pt modelId="{046D458C-24C5-4F12-991D-96919F29B7E7}" type="pres">
      <dgm:prSet presAssocID="{BA3D86D6-E6F3-47CE-A32D-321750AA6A7B}" presName="rootText" presStyleLbl="node2" presStyleIdx="2" presStyleCnt="4">
        <dgm:presLayoutVars>
          <dgm:chPref val="3"/>
        </dgm:presLayoutVars>
      </dgm:prSet>
      <dgm:spPr/>
      <dgm:t>
        <a:bodyPr/>
        <a:lstStyle/>
        <a:p>
          <a:endParaRPr lang="ru-RU"/>
        </a:p>
      </dgm:t>
    </dgm:pt>
    <dgm:pt modelId="{A8E98724-FFAA-4C5D-AA23-59F8B3150817}" type="pres">
      <dgm:prSet presAssocID="{BA3D86D6-E6F3-47CE-A32D-321750AA6A7B}" presName="rootConnector" presStyleLbl="node2" presStyleIdx="2" presStyleCnt="4"/>
      <dgm:spPr/>
      <dgm:t>
        <a:bodyPr/>
        <a:lstStyle/>
        <a:p>
          <a:endParaRPr lang="ru-RU"/>
        </a:p>
      </dgm:t>
    </dgm:pt>
    <dgm:pt modelId="{481DA599-1507-4ACB-A217-942B15D25E28}" type="pres">
      <dgm:prSet presAssocID="{BA3D86D6-E6F3-47CE-A32D-321750AA6A7B}" presName="hierChild4"/>
      <dgm:spPr/>
      <dgm:t>
        <a:bodyPr/>
        <a:lstStyle/>
        <a:p/>
      </dgm:t>
    </dgm:pt>
    <dgm:pt modelId="{9CCE02CF-57C5-45EB-B8DD-169F53116CD3}" type="pres">
      <dgm:prSet presAssocID="{BA3D86D6-E6F3-47CE-A32D-321750AA6A7B}" presName="hierChild5"/>
      <dgm:spPr/>
      <dgm:t>
        <a:bodyPr/>
        <a:lstStyle/>
        <a:p/>
      </dgm:t>
    </dgm:pt>
    <dgm:pt modelId="{062013E5-F66D-4A53-9595-F61EE84BE757}" type="pres">
      <dgm:prSet presAssocID="{386547F7-72F1-4F0A-9439-595574B9877B}" presName="Name37" presStyleLbl="parChTrans1D2" presStyleCnt="4"/>
      <dgm:spPr/>
      <dgm:t>
        <a:bodyPr/>
        <a:lstStyle/>
        <a:p>
          <a:endParaRPr lang="ru-RU"/>
        </a:p>
      </dgm:t>
    </dgm:pt>
    <dgm:pt modelId="{03B72ECE-75DE-4057-B541-10F27783E27B}" type="pres">
      <dgm:prSet presAssocID="{8F053F16-9789-47FD-AF46-B5431D231FE6}" presName="hierRoot2">
        <dgm:presLayoutVars>
          <dgm:hierBranch val="init"/>
        </dgm:presLayoutVars>
      </dgm:prSet>
      <dgm:spPr/>
      <dgm:t>
        <a:bodyPr/>
        <a:lstStyle/>
        <a:p/>
      </dgm:t>
    </dgm:pt>
    <dgm:pt modelId="{E55A6725-74D4-4439-B356-FDB8F57F3D73}" type="pres">
      <dgm:prSet presAssocID="{8F053F16-9789-47FD-AF46-B5431D231FE6}" presName="rootComposite"/>
      <dgm:spPr/>
      <dgm:t>
        <a:bodyPr/>
        <a:lstStyle/>
        <a:p/>
      </dgm:t>
    </dgm:pt>
    <dgm:pt modelId="{F5D7EEAC-AE19-48AB-8F2F-DFB9EA9067E0}" type="pres">
      <dgm:prSet presAssocID="{8F053F16-9789-47FD-AF46-B5431D231FE6}" presName="rootText" presStyleLbl="node2" presStyleIdx="3" presStyleCnt="4">
        <dgm:presLayoutVars>
          <dgm:chPref val="3"/>
        </dgm:presLayoutVars>
      </dgm:prSet>
      <dgm:spPr/>
      <dgm:t>
        <a:bodyPr/>
        <a:lstStyle/>
        <a:p>
          <a:endParaRPr lang="ru-RU"/>
        </a:p>
      </dgm:t>
    </dgm:pt>
    <dgm:pt modelId="{311A4ED9-3B1B-4E6F-8385-37672EA8658A}" type="pres">
      <dgm:prSet presAssocID="{8F053F16-9789-47FD-AF46-B5431D231FE6}" presName="rootConnector" presStyleLbl="node2" presStyleIdx="3" presStyleCnt="4"/>
      <dgm:spPr/>
      <dgm:t>
        <a:bodyPr/>
        <a:lstStyle/>
        <a:p>
          <a:endParaRPr lang="ru-RU"/>
        </a:p>
      </dgm:t>
    </dgm:pt>
    <dgm:pt modelId="{08859881-8853-41E9-84B4-023542F8A660}" type="pres">
      <dgm:prSet presAssocID="{8F053F16-9789-47FD-AF46-B5431D231FE6}" presName="hierChild4"/>
      <dgm:spPr/>
      <dgm:t>
        <a:bodyPr/>
        <a:lstStyle/>
        <a:p/>
      </dgm:t>
    </dgm:pt>
    <dgm:pt modelId="{E5678D45-65FE-4FB6-9197-CC40C402587A}" type="pres">
      <dgm:prSet presAssocID="{8F053F16-9789-47FD-AF46-B5431D231FE6}" presName="hierChild5"/>
      <dgm:spPr/>
      <dgm:t>
        <a:bodyPr/>
        <a:lstStyle/>
        <a:p/>
      </dgm:t>
    </dgm:pt>
    <dgm:pt modelId="{3BCCF046-D6BF-464D-8B55-0565F0C13222}" type="pres">
      <dgm:prSet presAssocID="{CED9F7A0-43BB-4640-BC38-05C71E0EF355}" presName="hierChild3"/>
      <dgm:spPr/>
      <dgm:t>
        <a:bodyPr/>
        <a:lstStyle/>
        <a:p/>
      </dgm:t>
    </dgm:pt>
  </dgm:ptLst>
  <dgm:cxnLst>
    <dgm:cxn modelId="{CBE1AC74-71CB-4C1A-8A6F-A1BD777749BA}" srcId="{3CF1FDF3-537C-4B34-9756-48D49C8C6E99}" destId="{CED9F7A0-43BB-4640-BC38-05C71E0EF355}" srcOrd="0" destOrd="0" parTransId="{98338454-3719-434F-B81D-551BADDEDF80}" sibTransId="{0205D132-D006-45F2-83DE-A5CAC6E0960A}"/>
    <dgm:cxn modelId="{37825D25-E86B-4F2D-A319-DE8FAC089221}" srcId="{CED9F7A0-43BB-4640-BC38-05C71E0EF355}" destId="{677E5C2D-AFB9-4133-A933-95B7457B07A7}" srcOrd="0" destOrd="0" parTransId="{2DB7074C-7883-4FC6-8D5B-D2D0D4903A5B}" sibTransId="{DF88F257-428A-4D15-A0FD-7B082B47DBFD}"/>
    <dgm:cxn modelId="{E8C8F440-0569-4BCA-ADCE-68BEEE5F977B}" srcId="{CED9F7A0-43BB-4640-BC38-05C71E0EF355}" destId="{875DBC9F-4AA9-4173-99B2-C1AB615D9A26}" srcOrd="1" destOrd="0" parTransId="{3E948C2B-7814-4EB2-967A-915BAD3E2869}" sibTransId="{2C1241B0-A3FC-431F-BA06-98A28C41261F}"/>
    <dgm:cxn modelId="{2DB26295-C168-45B3-A67E-786B104456FD}" srcId="{CED9F7A0-43BB-4640-BC38-05C71E0EF355}" destId="{BA3D86D6-E6F3-47CE-A32D-321750AA6A7B}" srcOrd="2" destOrd="0" parTransId="{D6B481DD-8FB8-4257-92A9-439DCFF44B84}" sibTransId="{DC51A25E-4651-4F32-973F-7CDABD73745C}"/>
    <dgm:cxn modelId="{ABD71613-6770-405A-B113-E1C04CB60752}" srcId="{CED9F7A0-43BB-4640-BC38-05C71E0EF355}" destId="{8F053F16-9789-47FD-AF46-B5431D231FE6}" srcOrd="3" destOrd="0" parTransId="{386547F7-72F1-4F0A-9439-595574B9877B}" sibTransId="{81DCD492-3A79-41BC-8D2E-0DC09DF8EB01}"/>
    <dgm:cxn modelId="{12414EBB-DEEF-44FE-AA86-23A97B7E511A}" type="presOf" srcId="{3CF1FDF3-537C-4B34-9756-48D49C8C6E99}" destId="{6C113545-C680-4CC9-B321-48519DFFDDA2}" srcOrd="0" destOrd="0" presId="urn:microsoft.com/office/officeart/2005/8/layout/orgChart1"/>
    <dgm:cxn modelId="{4DC65A41-CAA0-4C35-9951-F33E318EA010}" type="presParOf" srcId="{6C113545-C680-4CC9-B321-48519DFFDDA2}" destId="{644F2AB5-0CAA-4915-A16A-7762882C971A}" srcOrd="0" destOrd="0" presId="urn:microsoft.com/office/officeart/2005/8/layout/orgChart1"/>
    <dgm:cxn modelId="{49C12050-E8DC-4872-B4E3-9984CDCDB434}" type="presParOf" srcId="{644F2AB5-0CAA-4915-A16A-7762882C971A}" destId="{D6770BC2-D5B4-4976-80CE-28E0FA0505DE}" srcOrd="0" destOrd="0" presId="urn:microsoft.com/office/officeart/2005/8/layout/orgChart1"/>
    <dgm:cxn modelId="{D8C06410-43BF-4ED6-BBB5-9844C14696D3}" type="presParOf" srcId="{D6770BC2-D5B4-4976-80CE-28E0FA0505DE}" destId="{D4E34082-45B1-41AC-AC90-08DF037FA9A7}" srcOrd="0" destOrd="0" presId="urn:microsoft.com/office/officeart/2005/8/layout/orgChart1"/>
    <dgm:cxn modelId="{888E6CBA-EEA5-4B12-BBF1-3F50958D4E15}" type="presOf" srcId="{CED9F7A0-43BB-4640-BC38-05C71E0EF355}" destId="{D4E34082-45B1-41AC-AC90-08DF037FA9A7}" srcOrd="0" destOrd="0" presId="urn:microsoft.com/office/officeart/2005/8/layout/orgChart1"/>
    <dgm:cxn modelId="{C4FD686E-8CDB-4126-BB99-EF281360F5D1}" type="presParOf" srcId="{D6770BC2-D5B4-4976-80CE-28E0FA0505DE}" destId="{818504AD-F1A2-489D-BDAF-847601B1AA1F}" srcOrd="1" destOrd="0" presId="urn:microsoft.com/office/officeart/2005/8/layout/orgChart1"/>
    <dgm:cxn modelId="{2E4E4663-7260-46AE-A8A4-0F155B9189FF}" type="presOf" srcId="{CED9F7A0-43BB-4640-BC38-05C71E0EF355}" destId="{818504AD-F1A2-489D-BDAF-847601B1AA1F}" srcOrd="1" destOrd="0" presId="urn:microsoft.com/office/officeart/2005/8/layout/orgChart1"/>
    <dgm:cxn modelId="{AB37D7A8-C7CD-4276-BE1E-3B4E0A7E3290}" type="presParOf" srcId="{644F2AB5-0CAA-4915-A16A-7762882C971A}" destId="{D41651C8-4CBE-4380-831A-A3A3C68D9240}" srcOrd="1" destOrd="0" presId="urn:microsoft.com/office/officeart/2005/8/layout/orgChart1"/>
    <dgm:cxn modelId="{4DA9E152-AFA0-4BEB-92A0-24BE2B666E6B}" type="presParOf" srcId="{D41651C8-4CBE-4380-831A-A3A3C68D9240}" destId="{CC2BA910-A932-4534-8E23-6E42E91A1D93}" srcOrd="0" destOrd="0" presId="urn:microsoft.com/office/officeart/2005/8/layout/orgChart1"/>
    <dgm:cxn modelId="{631AAF5F-A381-4A1F-B0A2-146F5358184C}" type="presOf" srcId="{2DB7074C-7883-4FC6-8D5B-D2D0D4903A5B}" destId="{CC2BA910-A932-4534-8E23-6E42E91A1D93}" srcOrd="0" destOrd="0" presId="urn:microsoft.com/office/officeart/2005/8/layout/orgChart1"/>
    <dgm:cxn modelId="{487ED12F-EA36-40BB-81FC-A1F234FDB361}" type="presParOf" srcId="{D41651C8-4CBE-4380-831A-A3A3C68D9240}" destId="{019D5DCF-4F7E-4106-BC94-976DF0A94ECB}" srcOrd="1" destOrd="0" presId="urn:microsoft.com/office/officeart/2005/8/layout/orgChart1"/>
    <dgm:cxn modelId="{AFFAF0B3-370D-491F-93D6-8B241151FC92}" type="presParOf" srcId="{019D5DCF-4F7E-4106-BC94-976DF0A94ECB}" destId="{BE35D87E-B827-47FC-8DDD-AF58BEAEB8D5}" srcOrd="0" destOrd="0" presId="urn:microsoft.com/office/officeart/2005/8/layout/orgChart1"/>
    <dgm:cxn modelId="{281C51EE-C838-4FD9-A2F5-D1770BD2D647}" type="presParOf" srcId="{BE35D87E-B827-47FC-8DDD-AF58BEAEB8D5}" destId="{8AB6313D-1B17-4299-AAA4-50B46E4AB94D}" srcOrd="0" destOrd="0" presId="urn:microsoft.com/office/officeart/2005/8/layout/orgChart1"/>
    <dgm:cxn modelId="{F1699C56-0291-453F-90A5-63CD77393986}" type="presOf" srcId="{677E5C2D-AFB9-4133-A933-95B7457B07A7}" destId="{8AB6313D-1B17-4299-AAA4-50B46E4AB94D}" srcOrd="0" destOrd="0" presId="urn:microsoft.com/office/officeart/2005/8/layout/orgChart1"/>
    <dgm:cxn modelId="{034731B7-BB45-4A0F-AEFB-C0E67704CCB3}" type="presParOf" srcId="{BE35D87E-B827-47FC-8DDD-AF58BEAEB8D5}" destId="{531A0A0A-4773-4C66-AEE8-DB04F6E20AE4}" srcOrd="1" destOrd="0" presId="urn:microsoft.com/office/officeart/2005/8/layout/orgChart1"/>
    <dgm:cxn modelId="{1357BBAD-1D77-449E-93A6-94240BD3A72C}" type="presOf" srcId="{677E5C2D-AFB9-4133-A933-95B7457B07A7}" destId="{531A0A0A-4773-4C66-AEE8-DB04F6E20AE4}" srcOrd="1" destOrd="0" presId="urn:microsoft.com/office/officeart/2005/8/layout/orgChart1"/>
    <dgm:cxn modelId="{66CB7D45-F8F4-4147-894F-EE429218BE00}" type="presParOf" srcId="{019D5DCF-4F7E-4106-BC94-976DF0A94ECB}" destId="{64420E6D-2B83-4D06-9F82-C64325B1EDF0}" srcOrd="1" destOrd="0" presId="urn:microsoft.com/office/officeart/2005/8/layout/orgChart1"/>
    <dgm:cxn modelId="{317A11D4-0D37-4B42-980F-4ACA14EA9A97}" type="presParOf" srcId="{019D5DCF-4F7E-4106-BC94-976DF0A94ECB}" destId="{C4B0CFE0-C40E-46CA-A936-74BF437BB07B}" srcOrd="2" destOrd="0" presId="urn:microsoft.com/office/officeart/2005/8/layout/orgChart1"/>
    <dgm:cxn modelId="{6D377DD8-61E0-4856-8611-786A3B8F3254}" type="presParOf" srcId="{D41651C8-4CBE-4380-831A-A3A3C68D9240}" destId="{CFDA246F-8278-421C-9107-C5A0A0D9A3A0}" srcOrd="2" destOrd="0" presId="urn:microsoft.com/office/officeart/2005/8/layout/orgChart1"/>
    <dgm:cxn modelId="{C26673B3-C877-4B64-AE0B-88D91F1ADE7C}" type="presOf" srcId="{3E948C2B-7814-4EB2-967A-915BAD3E2869}" destId="{CFDA246F-8278-421C-9107-C5A0A0D9A3A0}" srcOrd="0" destOrd="0" presId="urn:microsoft.com/office/officeart/2005/8/layout/orgChart1"/>
    <dgm:cxn modelId="{5D1FC65F-80B3-466B-BE70-DBCA08D88908}" type="presParOf" srcId="{D41651C8-4CBE-4380-831A-A3A3C68D9240}" destId="{7707AB62-C666-4A19-B6E0-2D26636BFBBE}" srcOrd="3" destOrd="0" presId="urn:microsoft.com/office/officeart/2005/8/layout/orgChart1"/>
    <dgm:cxn modelId="{1F78ACDA-57D4-4076-97B5-9F0A659AFC58}" type="presParOf" srcId="{7707AB62-C666-4A19-B6E0-2D26636BFBBE}" destId="{F04304F9-FCCF-425B-8313-32889AF93FA7}" srcOrd="0" destOrd="0" presId="urn:microsoft.com/office/officeart/2005/8/layout/orgChart1"/>
    <dgm:cxn modelId="{95E1180C-B820-46B8-A544-B4DF0C6DE5E2}" type="presParOf" srcId="{F04304F9-FCCF-425B-8313-32889AF93FA7}" destId="{A476031F-5277-4517-B768-5C7BFB08754B}" srcOrd="0" destOrd="0" presId="urn:microsoft.com/office/officeart/2005/8/layout/orgChart1"/>
    <dgm:cxn modelId="{222F84A1-D603-468B-B271-84958A0A2CE7}" type="presOf" srcId="{875DBC9F-4AA9-4173-99B2-C1AB615D9A26}" destId="{A476031F-5277-4517-B768-5C7BFB08754B}" srcOrd="0" destOrd="0" presId="urn:microsoft.com/office/officeart/2005/8/layout/orgChart1"/>
    <dgm:cxn modelId="{3E48F2E8-E867-4134-8846-E1518930C6B0}" type="presParOf" srcId="{F04304F9-FCCF-425B-8313-32889AF93FA7}" destId="{1495AE12-AF54-4565-8D9A-98BBEF9A4D65}" srcOrd="1" destOrd="0" presId="urn:microsoft.com/office/officeart/2005/8/layout/orgChart1"/>
    <dgm:cxn modelId="{BDF7DA65-C912-4B40-8A21-65A53C79A445}" type="presOf" srcId="{875DBC9F-4AA9-4173-99B2-C1AB615D9A26}" destId="{1495AE12-AF54-4565-8D9A-98BBEF9A4D65}" srcOrd="1" destOrd="0" presId="urn:microsoft.com/office/officeart/2005/8/layout/orgChart1"/>
    <dgm:cxn modelId="{8D44C917-4CB4-4B83-9A53-95944BA45BD0}" type="presParOf" srcId="{7707AB62-C666-4A19-B6E0-2D26636BFBBE}" destId="{E9630F7A-DAA7-4761-9224-127698ACB7EC}" srcOrd="1" destOrd="0" presId="urn:microsoft.com/office/officeart/2005/8/layout/orgChart1"/>
    <dgm:cxn modelId="{AA4019AC-7B2F-4841-964A-C1CEFAFA4DAC}" type="presParOf" srcId="{7707AB62-C666-4A19-B6E0-2D26636BFBBE}" destId="{DBA0A549-B0EB-4B98-B3C7-480C056E19CC}" srcOrd="2" destOrd="0" presId="urn:microsoft.com/office/officeart/2005/8/layout/orgChart1"/>
    <dgm:cxn modelId="{61F730C1-F3E7-4E12-845C-FE26934217FF}" type="presParOf" srcId="{D41651C8-4CBE-4380-831A-A3A3C68D9240}" destId="{D50F93AF-8E86-4E13-81E1-A15741F1E716}" srcOrd="4" destOrd="0" presId="urn:microsoft.com/office/officeart/2005/8/layout/orgChart1"/>
    <dgm:cxn modelId="{BDB199B9-B46F-4AD4-9604-8D6AC6161641}" type="presOf" srcId="{D6B481DD-8FB8-4257-92A9-439DCFF44B84}" destId="{D50F93AF-8E86-4E13-81E1-A15741F1E716}" srcOrd="0" destOrd="0" presId="urn:microsoft.com/office/officeart/2005/8/layout/orgChart1"/>
    <dgm:cxn modelId="{A25935A7-ADA0-446F-A60A-0E1F85101F30}" type="presParOf" srcId="{D41651C8-4CBE-4380-831A-A3A3C68D9240}" destId="{340C5D47-EA35-482E-9DF0-9CCB10009B9C}" srcOrd="5" destOrd="0" presId="urn:microsoft.com/office/officeart/2005/8/layout/orgChart1"/>
    <dgm:cxn modelId="{AA2A0C3A-DC21-4C29-AEC3-BA768F923B10}" type="presParOf" srcId="{340C5D47-EA35-482E-9DF0-9CCB10009B9C}" destId="{C422F158-61BA-4CC4-9DCF-B780316F7C82}" srcOrd="0" destOrd="0" presId="urn:microsoft.com/office/officeart/2005/8/layout/orgChart1"/>
    <dgm:cxn modelId="{6B4BB373-A54F-4E4E-8192-E815D655D5EE}" type="presParOf" srcId="{C422F158-61BA-4CC4-9DCF-B780316F7C82}" destId="{046D458C-24C5-4F12-991D-96919F29B7E7}" srcOrd="0" destOrd="0" presId="urn:microsoft.com/office/officeart/2005/8/layout/orgChart1"/>
    <dgm:cxn modelId="{60F9E62D-681A-4447-9081-E6F46EBE4CB1}" type="presOf" srcId="{BA3D86D6-E6F3-47CE-A32D-321750AA6A7B}" destId="{046D458C-24C5-4F12-991D-96919F29B7E7}" srcOrd="0" destOrd="0" presId="urn:microsoft.com/office/officeart/2005/8/layout/orgChart1"/>
    <dgm:cxn modelId="{60539BF7-3EF6-49FE-81B7-7175DC53CEED}" type="presParOf" srcId="{C422F158-61BA-4CC4-9DCF-B780316F7C82}" destId="{A8E98724-FFAA-4C5D-AA23-59F8B3150817}" srcOrd="1" destOrd="0" presId="urn:microsoft.com/office/officeart/2005/8/layout/orgChart1"/>
    <dgm:cxn modelId="{54F56594-16F6-470D-BE1C-7927F322DB4C}" type="presOf" srcId="{BA3D86D6-E6F3-47CE-A32D-321750AA6A7B}" destId="{A8E98724-FFAA-4C5D-AA23-59F8B3150817}" srcOrd="1" destOrd="0" presId="urn:microsoft.com/office/officeart/2005/8/layout/orgChart1"/>
    <dgm:cxn modelId="{4805578B-8636-4B24-AEBF-3E5FA20A63FB}" type="presParOf" srcId="{340C5D47-EA35-482E-9DF0-9CCB10009B9C}" destId="{481DA599-1507-4ACB-A217-942B15D25E28}" srcOrd="1" destOrd="0" presId="urn:microsoft.com/office/officeart/2005/8/layout/orgChart1"/>
    <dgm:cxn modelId="{D358E75B-2990-4750-8563-11FFE2EDD89D}" type="presParOf" srcId="{340C5D47-EA35-482E-9DF0-9CCB10009B9C}" destId="{9CCE02CF-57C5-45EB-B8DD-169F53116CD3}" srcOrd="2" destOrd="0" presId="urn:microsoft.com/office/officeart/2005/8/layout/orgChart1"/>
    <dgm:cxn modelId="{57E22FA5-8D43-4A98-9D22-3AFD05D8C141}" type="presParOf" srcId="{D41651C8-4CBE-4380-831A-A3A3C68D9240}" destId="{062013E5-F66D-4A53-9595-F61EE84BE757}" srcOrd="6" destOrd="0" presId="urn:microsoft.com/office/officeart/2005/8/layout/orgChart1"/>
    <dgm:cxn modelId="{C18A4F66-A4D2-4646-8E59-D0088437FB5E}" type="presOf" srcId="{386547F7-72F1-4F0A-9439-595574B9877B}" destId="{062013E5-F66D-4A53-9595-F61EE84BE757}" srcOrd="0" destOrd="0" presId="urn:microsoft.com/office/officeart/2005/8/layout/orgChart1"/>
    <dgm:cxn modelId="{3884A500-05A3-4E75-96CA-6D7E9552DE1B}" type="presParOf" srcId="{D41651C8-4CBE-4380-831A-A3A3C68D9240}" destId="{03B72ECE-75DE-4057-B541-10F27783E27B}" srcOrd="7" destOrd="0" presId="urn:microsoft.com/office/officeart/2005/8/layout/orgChart1"/>
    <dgm:cxn modelId="{484FFCC4-E2E0-40CC-AA65-6C2403B62B2F}" type="presParOf" srcId="{03B72ECE-75DE-4057-B541-10F27783E27B}" destId="{E55A6725-74D4-4439-B356-FDB8F57F3D73}" srcOrd="0" destOrd="0" presId="urn:microsoft.com/office/officeart/2005/8/layout/orgChart1"/>
    <dgm:cxn modelId="{0883B5E4-50D5-41FB-91DC-11A47B842BF9}" type="presParOf" srcId="{E55A6725-74D4-4439-B356-FDB8F57F3D73}" destId="{F5D7EEAC-AE19-48AB-8F2F-DFB9EA9067E0}" srcOrd="0" destOrd="0" presId="urn:microsoft.com/office/officeart/2005/8/layout/orgChart1"/>
    <dgm:cxn modelId="{3DE5850C-D4A5-4FAB-AFD5-DC37A5466DF2}" type="presOf" srcId="{8F053F16-9789-47FD-AF46-B5431D231FE6}" destId="{F5D7EEAC-AE19-48AB-8F2F-DFB9EA9067E0}" srcOrd="0" destOrd="0" presId="urn:microsoft.com/office/officeart/2005/8/layout/orgChart1"/>
    <dgm:cxn modelId="{C9DF8E3A-D887-4E87-9BD6-441C2E4F82AC}" type="presParOf" srcId="{E55A6725-74D4-4439-B356-FDB8F57F3D73}" destId="{311A4ED9-3B1B-4E6F-8385-37672EA8658A}" srcOrd="1" destOrd="0" presId="urn:microsoft.com/office/officeart/2005/8/layout/orgChart1"/>
    <dgm:cxn modelId="{B83FC41D-37B9-4F18-8467-C4BAC6F2F7B4}" type="presOf" srcId="{8F053F16-9789-47FD-AF46-B5431D231FE6}" destId="{311A4ED9-3B1B-4E6F-8385-37672EA8658A}" srcOrd="1" destOrd="0" presId="urn:microsoft.com/office/officeart/2005/8/layout/orgChart1"/>
    <dgm:cxn modelId="{DD1E3410-069F-4E57-9821-598F22604DA7}" type="presParOf" srcId="{03B72ECE-75DE-4057-B541-10F27783E27B}" destId="{08859881-8853-41E9-84B4-023542F8A660}" srcOrd="1" destOrd="0" presId="urn:microsoft.com/office/officeart/2005/8/layout/orgChart1"/>
    <dgm:cxn modelId="{EC961108-B27A-4877-B501-3F47F449CD36}" type="presParOf" srcId="{03B72ECE-75DE-4057-B541-10F27783E27B}" destId="{E5678D45-65FE-4FB6-9197-CC40C402587A}" srcOrd="2" destOrd="0" presId="urn:microsoft.com/office/officeart/2005/8/layout/orgChart1"/>
    <dgm:cxn modelId="{E44EAF7B-AE66-45CB-A26D-403926E79B03}" type="presParOf" srcId="{644F2AB5-0CAA-4915-A16A-7762882C971A}" destId="{3BCCF046-D6BF-464D-8B55-0565F0C13222}" srcOrd="2" destOrd="0" presId="urn:microsoft.com/office/officeart/2005/8/layout/orgChart1"/>
  </dgm:cxnLst>
  <dgm:bg/>
  <dgm:whole/>
  <dgm:extLst>
    <a:ext uri="http://schemas.microsoft.com/office/drawing/2008/diagram">
      <dsp:dataModelExt xmlns:dsp="http://schemas.microsoft.com/office/drawing/2008/diagram" relId="rId2" minVer="http://schemas.openxmlformats.org/drawingml/2006/main"/>
    </a:ext>
  </dgm:extLst>
</dgm:dataModel>
</file>

<file path=ppt/diagrams/drawing1.xml><?xml version="1.0" encoding="utf-8"?>
<dsp:drawing xmlns:a="http://schemas.openxmlformats.org/drawingml/2006/main" xmlns:r="http://schemas.openxmlformats.org/officeDocument/2006/relationships" xmlns:dsp="http://schemas.microsoft.com/office/drawing/2008/diagram">
  <dsp:spTree>
    <dsp:nvGrpSpPr>
      <dsp:cNvPr id="6" name=""/>
      <dsp:cNvGrpSpPr/>
    </dsp:nvGrpSpPr>
    <dsp:grpSpPr/>
    <dsp:sp modelId="{062013E5-F66D-4A53-9595-F61EE84BE757}">
      <dsp:nvSpPr>
        <dsp:cNvPr id="7" name=""/>
        <dsp:cNvSpPr/>
      </dsp:nvSpPr>
      <dsp:spPr>
        <a:xfrm>
          <a:off x="5609665" y="2011277"/>
          <a:ext cx="4393524" cy="508341"/>
        </a:xfrm>
        <a:custGeom>
          <a:rect l="0" t="0" r="0" b="0"/>
          <a:pathLst>
            <a:path>
              <a:moveTo>
                <a:pt x="0" y="0"/>
              </a:moveTo>
              <a:lnTo>
                <a:pt x="0" y="254170"/>
              </a:lnTo>
              <a:lnTo>
                <a:pt x="4393524" y="254170"/>
              </a:lnTo>
              <a:lnTo>
                <a:pt x="4393524" y="5083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a:lstStyle/>
        <a:p/>
      </dsp:txBody>
    </dsp:sp>
    <dsp:sp modelId="{D50F93AF-8E86-4E13-81E1-A15741F1E716}">
      <dsp:nvSpPr>
        <dsp:cNvPr id="8" name=""/>
        <dsp:cNvSpPr/>
      </dsp:nvSpPr>
      <dsp:spPr>
        <a:xfrm>
          <a:off x="5609665" y="2011277"/>
          <a:ext cx="1464508" cy="508341"/>
        </a:xfrm>
        <a:custGeom>
          <a:rect l="0" t="0" r="0" b="0"/>
          <a:pathLst>
            <a:path>
              <a:moveTo>
                <a:pt x="0" y="0"/>
              </a:moveTo>
              <a:lnTo>
                <a:pt x="0" y="254170"/>
              </a:lnTo>
              <a:lnTo>
                <a:pt x="1464508" y="254170"/>
              </a:lnTo>
              <a:lnTo>
                <a:pt x="1464508" y="5083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a:lstStyle/>
        <a:p/>
      </dsp:txBody>
    </dsp:sp>
    <dsp:sp modelId="{CFDA246F-8278-421C-9107-C5A0A0D9A3A0}">
      <dsp:nvSpPr>
        <dsp:cNvPr id="9" name=""/>
        <dsp:cNvSpPr/>
      </dsp:nvSpPr>
      <dsp:spPr>
        <a:xfrm>
          <a:off x="4145156" y="2011277"/>
          <a:ext cx="1464508" cy="508341"/>
        </a:xfrm>
        <a:custGeom>
          <a:rect l="0" t="0" r="0" b="0"/>
          <a:pathLst>
            <a:path>
              <a:moveTo>
                <a:pt x="1464508" y="0"/>
              </a:moveTo>
              <a:lnTo>
                <a:pt x="1464508" y="254170"/>
              </a:lnTo>
              <a:lnTo>
                <a:pt x="0" y="254170"/>
              </a:lnTo>
              <a:lnTo>
                <a:pt x="0" y="5083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a:lstStyle/>
        <a:p/>
      </dsp:txBody>
    </dsp:sp>
    <dsp:sp modelId="{CC2BA910-A932-4534-8E23-6E42E91A1D93}">
      <dsp:nvSpPr>
        <dsp:cNvPr id="10" name=""/>
        <dsp:cNvSpPr/>
      </dsp:nvSpPr>
      <dsp:spPr>
        <a:xfrm>
          <a:off x="1216140" y="2011277"/>
          <a:ext cx="4393524" cy="508341"/>
        </a:xfrm>
        <a:custGeom>
          <a:rect l="0" t="0" r="0" b="0"/>
          <a:pathLst>
            <a:path>
              <a:moveTo>
                <a:pt x="4393524" y="0"/>
              </a:moveTo>
              <a:lnTo>
                <a:pt x="4393524" y="254170"/>
              </a:lnTo>
              <a:lnTo>
                <a:pt x="0" y="254170"/>
              </a:lnTo>
              <a:lnTo>
                <a:pt x="0" y="5083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a:lstStyle/>
        <a:p/>
      </dsp:txBody>
    </dsp:sp>
    <dsp:sp modelId="{D4E34082-45B1-41AC-AC90-08DF037FA9A7}">
      <dsp:nvSpPr>
        <dsp:cNvPr id="11" name=""/>
        <dsp:cNvSpPr/>
      </dsp:nvSpPr>
      <dsp:spPr>
        <a:xfrm>
          <a:off x="4057189" y="819071"/>
          <a:ext cx="3104950" cy="11922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ru-RU" sz="4100" kern="1200"/>
            <a:t>Всё живое</a:t>
          </a:r>
        </a:p>
      </dsp:txBody>
      <dsp:txXfrm>
        <a:off x="4057189" y="819071"/>
        <a:ext cx="3104950" cy="1192206"/>
      </dsp:txXfrm>
    </dsp:sp>
    <dsp:sp modelId="{8AB6313D-1B17-4299-AAA4-50B46E4AB94D}">
      <dsp:nvSpPr>
        <dsp:cNvPr id="12" name=""/>
        <dsp:cNvSpPr/>
      </dsp:nvSpPr>
      <dsp:spPr>
        <a:xfrm>
          <a:off x="5803" y="2519619"/>
          <a:ext cx="2420674" cy="12103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ru-RU" sz="4100" kern="1200"/>
            <a:t>Царство растений</a:t>
          </a:r>
        </a:p>
      </dsp:txBody>
      <dsp:txXfrm>
        <a:off x="5803" y="2519619"/>
        <a:ext cx="2420674" cy="1210337"/>
      </dsp:txXfrm>
    </dsp:sp>
    <dsp:sp modelId="{A476031F-5277-4517-B768-5C7BFB08754B}">
      <dsp:nvSpPr>
        <dsp:cNvPr id="13" name=""/>
        <dsp:cNvSpPr/>
      </dsp:nvSpPr>
      <dsp:spPr>
        <a:xfrm>
          <a:off x="2934819" y="2519619"/>
          <a:ext cx="2420674" cy="12103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ru-RU" sz="4100" kern="1200"/>
            <a:t>Царство животных</a:t>
          </a:r>
        </a:p>
      </dsp:txBody>
      <dsp:txXfrm>
        <a:off x="2934819" y="2519619"/>
        <a:ext cx="2420674" cy="1210337"/>
      </dsp:txXfrm>
    </dsp:sp>
    <dsp:sp modelId="{046D458C-24C5-4F12-991D-96919F29B7E7}">
      <dsp:nvSpPr>
        <dsp:cNvPr id="14" name=""/>
        <dsp:cNvSpPr/>
      </dsp:nvSpPr>
      <dsp:spPr>
        <a:xfrm>
          <a:off x="5863835" y="2519619"/>
          <a:ext cx="2420674" cy="12103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ru-RU" sz="4100" kern="1200"/>
            <a:t>Царство грибов</a:t>
          </a:r>
        </a:p>
      </dsp:txBody>
      <dsp:txXfrm>
        <a:off x="5863835" y="2519619"/>
        <a:ext cx="2420674" cy="1210337"/>
      </dsp:txXfrm>
    </dsp:sp>
    <dsp:sp modelId="{F5D7EEAC-AE19-48AB-8F2F-DFB9EA9067E0}">
      <dsp:nvSpPr>
        <dsp:cNvPr id="15" name=""/>
        <dsp:cNvSpPr/>
      </dsp:nvSpPr>
      <dsp:spPr>
        <a:xfrm>
          <a:off x="8792852" y="2519619"/>
          <a:ext cx="2420674" cy="12103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ru-RU" sz="4100" kern="1200"/>
            <a:t>Царство бактерий</a:t>
          </a:r>
        </a:p>
      </dsp:txBody>
      <dsp:txXfrm>
        <a:off x="8792852" y="2519619"/>
        <a:ext cx="2420674" cy="1210337"/>
      </dsp:txXfrm>
    </dsp:sp>
  </dsp:spTree>
</dsp:drawing>
</file>

<file path=ppt/diagrams/layout1.xml><?xml version="1.0" encoding="utf-8"?>
<dgm:layoutDef xmlns:a="http://schemas.openxmlformats.org/drawingml/2006/main" xmlns:r="http://schemas.openxmlformats.org/officeDocument/2006/relationships" xmlns:dgm="http://schemas.openxmlformats.org/drawingml/2006/diagram"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r:blip="">
            <dgm:adjLst/>
          </dgm:shape>
          <dgm:presOf/>
          <dgm:ruleLst/>
          <dgm:layoutNode name="rootComposite1">
            <dgm:alg type="composite"/>
            <dgm:shape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dgm:ruleLst>
            </dgm:layoutNode>
            <dgm:layoutNode name="rootConnector1" moveWith="rootText1">
              <dgm:alg type="sp"/>
              <dgm:shape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r:blip="">
                          <dgm:adjLst/>
                        </dgm:shape>
                        <dgm:presOf/>
                        <dgm:constrLst>
                          <dgm:constr type="alignOff" val="0.65"/>
                        </dgm:constrLst>
                      </dgm:if>
                      <dgm:else name="Name64">
                        <dgm:alg type="hierRoot">
                          <dgm:param type="hierAlign" val="tR"/>
                        </dgm:alg>
                        <dgm:shape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r:blip="">
                          <dgm:adjLst/>
                        </dgm:shape>
                        <dgm:presOf/>
                        <dgm:constrLst>
                          <dgm:constr type="alignOff" val="0.65"/>
                        </dgm:constrLst>
                      </dgm:if>
                      <dgm:else name="Name68">
                        <dgm:alg type="hierRoot">
                          <dgm:param type="hierAlign" val="tL"/>
                        </dgm:alg>
                        <dgm:shape r:blip="">
                          <dgm:adjLst/>
                        </dgm:shape>
                        <dgm:presOf/>
                        <dgm:constrLst>
                          <dgm:constr type="alignOff" val="0.25"/>
                        </dgm:constrLst>
                      </dgm:else>
                    </dgm:choose>
                  </dgm:if>
                  <dgm:if name="Name69" func="var" arg="hierBranch" op="equ" val="std">
                    <dgm:alg type="hierRoot"/>
                    <dgm:shape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r:blip="">
                              <dgm:adjLst/>
                            </dgm:shape>
                            <dgm:presOf/>
                            <dgm:constrLst>
                              <dgm:constr type="alignOff" val="0.65"/>
                            </dgm:constrLst>
                          </dgm:if>
                          <dgm:else name="Name75">
                            <dgm:alg type="hierRoot">
                              <dgm:param type="hierAlign" val="tL"/>
                            </dgm:alg>
                            <dgm:shape r:blip="">
                              <dgm:adjLst/>
                            </dgm:shape>
                            <dgm:presOf/>
                            <dgm:constrLst>
                              <dgm:constr type="alignOff" val="0.25"/>
                            </dgm:constrLst>
                          </dgm:else>
                        </dgm:choose>
                      </dgm:if>
                      <dgm:else name="Name76">
                        <dgm:alg type="hierRoot"/>
                        <dgm:shape r:blip="">
                          <dgm:adjLst/>
                        </dgm:shape>
                        <dgm:presOf/>
                        <dgm:constrLst>
                          <dgm:constr type="alignOff"/>
                          <dgm:constr type="bendDist" for="des" ptType="parTrans" refType="sp" fact="0.5"/>
                        </dgm:constrLst>
                      </dgm:else>
                    </dgm:choose>
                  </dgm:if>
                  <dgm:else name="Name77">
                    <dgm:alg type="hierRoot"/>
                    <dgm:shape r:blip="">
                      <dgm:adjLst/>
                    </dgm:shape>
                    <dgm:presOf/>
                    <dgm:constrLst>
                      <dgm:constr type="alignOff" val="0.65"/>
                    </dgm:constrLst>
                  </dgm:else>
                </dgm:choose>
                <dgm:ruleLst/>
                <dgm:layoutNode name="rootComposite">
                  <dgm:alg type="composite"/>
                  <dgm:shape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dgm:ruleLst>
                  </dgm:layoutNode>
                  <dgm:layoutNode name="rootConnector" moveWith="rootText">
                    <dgm:alg type="sp"/>
                    <dgm:shape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r:blip="">
                      <dgm:adjLst/>
                    </dgm:shape>
                    <dgm:presOf/>
                    <dgm:constrLst>
                      <dgm:constr type="alignOff" val="0.65"/>
                    </dgm:constrLst>
                  </dgm:if>
                  <dgm:if name="Name114" func="var" arg="hierBranch" op="equ" val="r">
                    <dgm:alg type="hierRoot">
                      <dgm:param type="hierAlign" val="tL"/>
                    </dgm:alg>
                    <dgm:shape r:blip="">
                      <dgm:adjLst/>
                    </dgm:shape>
                    <dgm:presOf/>
                    <dgm:constrLst>
                      <dgm:constr type="alignOff" val="0.65"/>
                    </dgm:constrLst>
                  </dgm:if>
                  <dgm:if name="Name115" func="var" arg="hierBranch" op="equ" val="hang">
                    <dgm:alg type="hierRoot"/>
                    <dgm:shape r:blip="">
                      <dgm:adjLst/>
                    </dgm:shape>
                    <dgm:presOf/>
                    <dgm:constrLst>
                      <dgm:constr type="alignOff" val="0.65"/>
                    </dgm:constrLst>
                  </dgm:if>
                  <dgm:if name="Name116" func="var" arg="hierBranch" op="equ" val="std">
                    <dgm:alg type="hierRoot"/>
                    <dgm:shape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r:blip="">
                          <dgm:adjLst/>
                        </dgm:shape>
                        <dgm:presOf/>
                        <dgm:constrLst>
                          <dgm:constr type="alignOff" val="0.65"/>
                        </dgm:constrLst>
                      </dgm:if>
                      <dgm:else name="Name120">
                        <dgm:alg type="hierRoot"/>
                        <dgm:shape r:blip="">
                          <dgm:adjLst/>
                        </dgm:shape>
                        <dgm:presOf/>
                        <dgm:constrLst>
                          <dgm:constr type="alignOff"/>
                          <dgm:constr type="bendDist" for="des" ptType="parTrans" refType="sp" fact="0.5"/>
                        </dgm:constrLst>
                      </dgm:else>
                    </dgm:choose>
                  </dgm:if>
                  <dgm:else name="Name121"/>
                </dgm:choose>
                <dgm:ruleLst/>
                <dgm:layoutNode name="rootComposite3">
                  <dgm:alg type="composite"/>
                  <dgm:shape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dgm:ruleLst>
                  </dgm:layoutNode>
                  <dgm:layoutNode name="rootConnector3" moveWith="rootText1">
                    <dgm:alg type="sp"/>
                    <dgm:shape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14="http://schemas.microsoft.com/office/powerpoint/2010/main" xmlns:a14="http://schemas.microsoft.com/office/drawing/2010/main" xmlns:p="http://schemas.openxmlformats.org/presentationml/2006/main">
  <p:cSld>
    <p:bg>
      <p:bgRef idx="1001">
        <a:schemeClr val="bg1"/>
      </p:bgRef>
    </p:bg>
    <p:spTree>
      <p:nvGrpSpPr>
        <p:cNvPr id="1" name=""/>
        <p:cNvGrpSpPr/>
        <p:nvPr/>
      </p:nvGrpSpPr>
      <p:grpSpPr>
        <a:xfrm>
          <a:off x="0" y="0"/>
          <a: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6DF7E-B277-4F29-8224-C98A90E69C1C}" type="datetimeFigureOut">
              <a:rPr lang="ru-RU" smtClean="0"/>
              <a:t>03.06.2022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1626DF-940B-44CB-BEAD-86CD7BA332F1}" type="slidenum">
              <a:rPr lang="ru-RU" smtClean="0"/>
              <a:t>‹#›</a:t>
            </a:fld>
            <a:endParaRPr lang="ru-RU"/>
          </a:p>
        </p:txBody>
      </p:sp>
    </p:spTree>
    <p:extLst>
      <p:ext uri="{BB962C8B-B14F-4D97-AF65-F5344CB8AC3E}">
        <p14:creationId xmlns="" xmlns:p14="http://schemas.microsoft.com/office/powerpoint/2010/main" val="1660108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itle" preserve="1">
  <p:cSld name="Титульный слайд">
    <p:spTree>
      <p:nvGrpSpPr>
        <p:cNvPr id="1" name=""/>
        <p:cNvGrpSpPr/>
        <p:nvPr/>
      </p:nvGrpSpPr>
      <p:grpSpPr>
        <a:xfrm>
          <a:off x="0" y="0"/>
          <a: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5805F83C-2EF3-4A6A-B052-56F44A33FA46}" type="datetimeFigureOut">
              <a:rPr lang="ru-RU" smtClean="0"/>
              <a:t>03.06.2022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DF5936-4FF5-4009-B9E4-146F7675A654}" type="slidenum">
              <a:rPr lang="ru-RU" smtClean="0"/>
              <a:t>‹#›</a:t>
            </a:fld>
            <a:endParaRPr lang="ru-RU"/>
          </a:p>
        </p:txBody>
      </p:sp>
    </p:spTree>
    <p:extLst>
      <p:ext uri="{BB962C8B-B14F-4D97-AF65-F5344CB8AC3E}">
        <p14:creationId xmlns="" xmlns:p14="http://schemas.microsoft.com/office/powerpoint/2010/main" val="4103784910"/>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obj" preserve="1">
  <p:cSld name="Заголовок и объект">
    <p:spTree>
      <p:nvGrpSpPr>
        <p:cNvPr id="1" name=""/>
        <p:cNvGrpSpPr/>
        <p:nvPr/>
      </p:nvGrpSpPr>
      <p:grpSpPr>
        <a:xfrm>
          <a:off x="0" y="0"/>
          <a: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805F83C-2EF3-4A6A-B052-56F44A33FA46}" type="datetimeFigureOut">
              <a:rPr lang="ru-RU" smtClean="0"/>
              <a:t>03.06.2022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DF5936-4FF5-4009-B9E4-146F7675A654}" type="slidenum">
              <a:rPr lang="ru-RU" smtClean="0"/>
              <a:t>‹#›</a:t>
            </a:fld>
            <a:endParaRPr lang="ru-RU"/>
          </a:p>
        </p:txBody>
      </p:sp>
    </p:spTree>
    <p:extLst>
      <p:ext uri="{BB962C8B-B14F-4D97-AF65-F5344CB8AC3E}">
        <p14:creationId xmlns="" xmlns:p14="http://schemas.microsoft.com/office/powerpoint/2010/main" val="1028107680"/>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secHead" preserve="1">
  <p:cSld name="Заголовок раздела">
    <p:spTree>
      <p:nvGrpSpPr>
        <p:cNvPr id="1" name=""/>
        <p:cNvGrpSpPr/>
        <p:nvPr/>
      </p:nvGrpSpPr>
      <p:grpSpPr>
        <a:xfrm>
          <a:off x="0" y="0"/>
          <a: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805F83C-2EF3-4A6A-B052-56F44A33FA46}" type="datetimeFigureOut">
              <a:rPr lang="ru-RU" smtClean="0"/>
              <a:t>03.06.2022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2DF5936-4FF5-4009-B9E4-146F7675A654}" type="slidenum">
              <a:rPr lang="ru-RU" smtClean="0"/>
              <a:t>‹#›</a:t>
            </a:fld>
            <a:endParaRPr lang="ru-RU"/>
          </a:p>
        </p:txBody>
      </p:sp>
    </p:spTree>
    <p:extLst>
      <p:ext uri="{BB962C8B-B14F-4D97-AF65-F5344CB8AC3E}">
        <p14:creationId xmlns="" xmlns:p14="http://schemas.microsoft.com/office/powerpoint/2010/main" val="3679218732"/>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type="twoObj" preserve="1">
  <p:cSld name="Два объекта">
    <p:spTree>
      <p:nvGrpSpPr>
        <p:cNvPr id="1" name=""/>
        <p:cNvGrpSpPr/>
        <p:nvPr/>
      </p:nvGrpSpPr>
      <p:grpSpPr>
        <a:xfrm>
          <a:off x="0" y="0"/>
          <a: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805F83C-2EF3-4A6A-B052-56F44A33FA46}" type="datetimeFigureOut">
              <a:rPr lang="ru-RU" smtClean="0"/>
              <a:t>03.06.2022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2DF5936-4FF5-4009-B9E4-146F7675A654}" type="slidenum">
              <a:rPr lang="ru-RU" smtClean="0"/>
              <a:t>‹#›</a:t>
            </a:fld>
            <a:endParaRPr lang="ru-RU"/>
          </a:p>
        </p:txBody>
      </p:sp>
    </p:spTree>
    <p:extLst>
      <p:ext uri="{BB962C8B-B14F-4D97-AF65-F5344CB8AC3E}">
        <p14:creationId xmlns="" xmlns:p14="http://schemas.microsoft.com/office/powerpoint/2010/main" val="1280136234"/>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image" Target="../media/image1.jpeg" /><Relationship Id="rId6"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5">
            <a:lum/>
          </a:blip>
          <a:stretch>
            <a:fillRect t="-13000" b="-13000"/>
          </a:stretch>
        </a:blipFill>
        <a:effectLst/>
      </p:bgPr>
    </p:bg>
    <p:spTree>
      <p:nvGrpSpPr>
        <p:cNvPr id="1" name=""/>
        <p:cNvGrpSpPr/>
        <p:nvPr/>
      </p:nvGrpSpPr>
      <p:grpSpPr>
        <a:xfrm>
          <a:off x="0" y="0"/>
          <a: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05F83C-2EF3-4A6A-B052-56F44A33FA46}" type="datetimeFigureOut">
              <a:rPr lang="ru-RU" smtClean="0"/>
              <a:t>03.06.2022</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F5936-4FF5-4009-B9E4-146F7675A654}" type="slidenum">
              <a:rPr lang="ru-RU" smtClean="0"/>
              <a:t>‹#›</a:t>
            </a:fld>
            <a:endParaRPr lang="ru-RU"/>
          </a:p>
        </p:txBody>
      </p:sp>
    </p:spTree>
    <p:extLst>
      <p:ext uri="{BB962C8B-B14F-4D97-AF65-F5344CB8AC3E}">
        <p14:creationId xmlns="" xmlns:p14="http://schemas.microsoft.com/office/powerpoint/2010/main" val="3217211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image" Target="../media/image3.jpeg" /><Relationship Id="rId3" Type="http://schemas.openxmlformats.org/officeDocument/2006/relationships/image" Target="../media/image4.jpe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5.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6.jpe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7.jpeg" /><Relationship Id="rId3" Type="http://schemas.openxmlformats.org/officeDocument/2006/relationships/image" Target="../media/image8.jpeg" /><Relationship Id="rId4" Type="http://schemas.openxmlformats.org/officeDocument/2006/relationships/image" Target="../media/image9.jpe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0.jpeg" /><Relationship Id="rId3" Type="http://schemas.openxmlformats.org/officeDocument/2006/relationships/image" Target="../media/image11.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2.jpeg" /><Relationship Id="rId3" Type="http://schemas.openxmlformats.org/officeDocument/2006/relationships/image" Target="../media/image13.png" /><Relationship Id="rId4" Type="http://schemas.openxmlformats.org/officeDocument/2006/relationships/audio" Target="../media/media1.mp3" /><Relationship Id="rId5" Type="http://schemas.microsoft.com/office/2007/relationships/media" Target="../media/media1.mp3" TargetMode="Interna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4.jpeg" /><Relationship Id="rId3" Type="http://schemas.openxmlformats.org/officeDocument/2006/relationships/image" Target="../media/image15.jpeg" /><Relationship Id="rId4" Type="http://schemas.openxmlformats.org/officeDocument/2006/relationships/image" Target="../media/image13.png" /><Relationship Id="rId5" Type="http://schemas.openxmlformats.org/officeDocument/2006/relationships/audio" Target="../media/media2.mp3" /><Relationship Id="rId6" Type="http://schemas.microsoft.com/office/2007/relationships/media" Target="../media/media2.mp3" TargetMode="Interna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6.jpeg" /><Relationship Id="rId3" Type="http://schemas.openxmlformats.org/officeDocument/2006/relationships/image" Target="../media/image17.png" /><Relationship Id="rId4" Type="http://schemas.openxmlformats.org/officeDocument/2006/relationships/audio" Target="../media/media3.mp3" /><Relationship Id="rId5" Type="http://schemas.microsoft.com/office/2007/relationships/media" Target="../media/media3.mp3" TargetMode="Interna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18.jpeg" /><Relationship Id="rId3" Type="http://schemas.openxmlformats.org/officeDocument/2006/relationships/image" Target="../media/image19.jpe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0.jpeg" /><Relationship Id="rId3" Type="http://schemas.openxmlformats.org/officeDocument/2006/relationships/image" Target="../media/image21.jpeg" /><Relationship Id="rId4" Type="http://schemas.openxmlformats.org/officeDocument/2006/relationships/image" Target="../media/image22.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4.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23.jpeg" /><Relationship Id="rId3" Type="http://schemas.openxmlformats.org/officeDocument/2006/relationships/image" Target="../media/image24.jpe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25.jpeg" /><Relationship Id="rId3" Type="http://schemas.openxmlformats.org/officeDocument/2006/relationships/image" Target="../media/image26.jpe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image" Target="../media/image2.jpe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microsoft.com/office/2007/relationships/diagramDrawing" Target="../diagrams/drawing1.xml" /><Relationship Id="rId3" Type="http://schemas.openxmlformats.org/officeDocument/2006/relationships/diagramData" Target="../diagrams/data1.xml" /><Relationship Id="rId4" Type="http://schemas.openxmlformats.org/officeDocument/2006/relationships/diagramLayout" Target="../diagrams/layout1.xml" /><Relationship Id="rId5" Type="http://schemas.openxmlformats.org/officeDocument/2006/relationships/diagramQuickStyle" Target="../diagrams/quickStyle1.xml" /><Relationship Id="rId6" Type="http://schemas.openxmlformats.org/officeDocument/2006/relationships/diagramColors" Target="../diagrams/colors1.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p:cNvSpPr>
            <a:spLocks noGrp="1"/>
          </p:cNvSpPr>
          <p:nvPr>
            <p:ph type="ctrTitle"/>
          </p:nvPr>
        </p:nvSpPr>
        <p:spPr>
          <a:xfrm>
            <a:off x="1599414" y="2460397"/>
            <a:ext cx="9144000" cy="1087274"/>
          </a:xfrm>
          <a:noFill/>
        </p:spPr>
        <p:txBody>
          <a:bodyPr>
            <a:normAutofit/>
          </a:bodyPr>
          <a:lstStyle/>
          <a:p>
            <a:r>
              <a:rPr lang="ru-RU" sz="7200" b="1" smtClean="0">
                <a:ln w="10160">
                  <a:solidFill>
                    <a:srgbClr val="92D050"/>
                  </a:solidFill>
                  <a:prstDash val="solid"/>
                </a:ln>
                <a:solidFill>
                  <a:srgbClr val="C00000"/>
                </a:solidFill>
                <a:effectLst>
                  <a:outerShdw blurRad="38100" dist="22860" dir="5400000" algn="tl" rotWithShape="0">
                    <a:srgbClr val="000000">
                      <a:alpha val="30000"/>
                    </a:srgbClr>
                  </a:outerShdw>
                </a:effectLst>
              </a:rPr>
              <a:t>МИР ВОКРУГ НАС</a:t>
            </a:r>
            <a:endParaRPr lang="ru-RU" sz="7200" b="1">
              <a:ln w="10160">
                <a:solidFill>
                  <a:srgbClr val="92D050"/>
                </a:solidFill>
                <a:prstDash val="solid"/>
              </a:ln>
              <a:solidFill>
                <a:srgbClr val="C00000"/>
              </a:solidFill>
              <a:effectLst>
                <a:outerShdw blurRad="38100" dist="22860" dir="5400000" algn="tl" rotWithShape="0">
                  <a:srgbClr val="000000">
                    <a:alpha val="30000"/>
                  </a:srgbClr>
                </a:outerShdw>
              </a:effectLst>
            </a:endParaRPr>
          </a:p>
        </p:txBody>
      </p:sp>
      <p:sp>
        <p:nvSpPr>
          <p:cNvPr id="6" name="Прямоугольник 5"/>
          <p:cNvSpPr/>
          <p:nvPr/>
        </p:nvSpPr>
        <p:spPr>
          <a:xfrm>
            <a:off x="1754956" y="177001"/>
            <a:ext cx="8832916" cy="707886"/>
          </a:xfrm>
          <a:prstGeom prst="rect">
            <a:avLst/>
          </a:prstGeom>
          <a:noFill/>
        </p:spPr>
        <p:txBody>
          <a:bodyPr wrap="square" lIns="91440" tIns="45720" rIns="91440" bIns="45720">
            <a:spAutoFit/>
          </a:bodyPr>
          <a:lstStyle/>
          <a:p>
            <a:r>
              <a:rPr lang="ru-RU" b="1">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ru-RU" sz="2000" b="1">
                <a:ln w="10160">
                  <a:solidFill>
                    <a:srgbClr val="92D050"/>
                  </a:solidFill>
                  <a:prstDash val="solid"/>
                </a:ln>
                <a:solidFill>
                  <a:srgbClr val="002060"/>
                </a:solidFill>
                <a:effectLst>
                  <a:outerShdw blurRad="38100" dist="22860" dir="5400000" algn="tl" rotWithShape="0">
                    <a:srgbClr val="000000">
                      <a:alpha val="30000"/>
                    </a:srgbClr>
                  </a:outerShdw>
                </a:effectLst>
              </a:rPr>
              <a:t>Муниципальное казённое общеобразовательное учреждение</a:t>
            </a:r>
          </a:p>
          <a:p>
            <a:r>
              <a:rPr lang="ru-RU" sz="2000" b="1">
                <a:ln w="10160">
                  <a:solidFill>
                    <a:srgbClr val="92D050"/>
                  </a:solidFill>
                  <a:prstDash val="solid"/>
                </a:ln>
                <a:solidFill>
                  <a:srgbClr val="002060"/>
                </a:solidFill>
                <a:effectLst>
                  <a:outerShdw blurRad="38100" dist="22860" dir="5400000" algn="tl" rotWithShape="0">
                    <a:srgbClr val="000000">
                      <a:alpha val="30000"/>
                    </a:srgbClr>
                  </a:outerShdw>
                </a:effectLst>
              </a:rPr>
              <a:t>«Средняя общеобразовательная школа №7 им. Н. В. Кордюкова г. Кимовска»</a:t>
            </a:r>
          </a:p>
        </p:txBody>
      </p:sp>
    </p:spTree>
    <p:extLst>
      <p:ext uri="{BB962C8B-B14F-4D97-AF65-F5344CB8AC3E}">
        <p14:creationId xmlns="" xmlns:p14="http://schemas.microsoft.com/office/powerpoint/2010/main" val="188135153"/>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 xmlns:a16="http://schemas.microsoft.com/office/drawing/2014/main" id="{378285D0-32CC-5344-3781-67A7E778AD4E}"/>
              </a:ext>
            </a:extLst>
          </p:cNvPr>
          <p:cNvSpPr>
            <a:spLocks noGrp="1"/>
          </p:cNvSpPr>
          <p:nvPr>
            <p:ph type="title"/>
          </p:nvPr>
        </p:nvSpPr>
        <p:spPr>
          <a:xfrm>
            <a:off x="950258" y="466165"/>
            <a:ext cx="10403541" cy="1224523"/>
          </a:xfrm>
        </p:spPr>
        <p:txBody>
          <a:bodyPr>
            <a:normAutofit fontScale="90000"/>
          </a:bodyPr>
          <a:lstStyle/>
          <a:p>
            <a:r>
              <a:rPr lang="ru-RU" sz="4000">
                <a:solidFill>
                  <a:srgbClr val="0020C0"/>
                </a:solidFill>
                <a:effectLst/>
                <a:latin typeface="Times New Roman" panose="02020603050405020304" pitchFamily="18" charset="0"/>
                <a:ea typeface="Calibri" panose="020f0502020204030204" pitchFamily="34" charset="0"/>
              </a:rPr>
              <a:t>Тему сегодняшнего мероприятия вы должны угадать.</a:t>
            </a:r>
            <a:br>
              <a:rPr lang="ru-RU" sz="3200">
                <a:effectLst/>
                <a:latin typeface="Times New Roman" panose="02020603050405020304" pitchFamily="18" charset="0"/>
                <a:ea typeface="Calibri" panose="020f0502020204030204" pitchFamily="34" charset="0"/>
              </a:rPr>
            </a:br>
            <a:r>
              <a:rPr lang="ru-RU" sz="3200">
                <a:effectLst/>
                <a:latin typeface="Times New Roman" panose="02020603050405020304" pitchFamily="18" charset="0"/>
                <a:ea typeface="Calibri" panose="020f0502020204030204" pitchFamily="34" charset="0"/>
              </a:rPr>
              <a:t> О чём идёт речь?</a:t>
            </a:r>
            <a:br>
              <a:rPr lang="ru-RU" sz="1800">
                <a:effectLst/>
                <a:latin typeface="Times New Roman" panose="02020603050405020304" pitchFamily="18" charset="0"/>
                <a:ea typeface="Calibri" panose="020f0502020204030204" pitchFamily="34" charset="0"/>
              </a:rPr>
            </a:br>
            <a:endParaRPr lang="ru-RU"/>
          </a:p>
        </p:txBody>
      </p:sp>
      <p:sp>
        <p:nvSpPr>
          <p:cNvPr id="3" name="Объект 2">
            <a:extLst>
              <a:ext uri="{FF2B5EF4-FFF2-40B4-BE49-F238E27FC236}">
                <a16:creationId xmlns="" xmlns:a16="http://schemas.microsoft.com/office/drawing/2014/main" id="{C0D9A388-24E6-05AF-4797-9A7343EF2351}"/>
              </a:ext>
            </a:extLst>
          </p:cNvPr>
          <p:cNvSpPr>
            <a:spLocks noGrp="1"/>
          </p:cNvSpPr>
          <p:nvPr>
            <p:ph idx="1"/>
          </p:nvPr>
        </p:nvSpPr>
        <p:spPr/>
        <p:txBody>
          <a:bodyPr>
            <a:normAutofit/>
          </a:bodyPr>
          <a:lstStyle/>
          <a:p>
            <a:r>
              <a:rPr lang="ru-RU" sz="3600">
                <a:effectLst/>
                <a:latin typeface="Times New Roman" panose="02020603050405020304" pitchFamily="18" charset="0"/>
                <a:ea typeface="Calibri" panose="020f0502020204030204" pitchFamily="34" charset="0"/>
              </a:rPr>
              <a:t>Гюго это называл неприятным шумом, Наполеону это расстраивало нервы, Дарвину помогало сосредоточиться, Суворов же считал, что это должно быть громким? </a:t>
            </a:r>
            <a:endParaRPr lang="ru-RU" sz="3600"/>
          </a:p>
        </p:txBody>
      </p:sp>
      <p:sp>
        <p:nvSpPr>
          <p:cNvPr id="4" name="Прямоугольник 3"/>
          <p:cNvSpPr/>
          <p:nvPr/>
        </p:nvSpPr>
        <p:spPr>
          <a:xfrm>
            <a:off x="7039405" y="4821535"/>
            <a:ext cx="2583592" cy="923330"/>
          </a:xfrm>
          <a:prstGeom prst="rect">
            <a:avLst/>
          </a:prstGeom>
          <a:noFill/>
        </p:spPr>
        <p:txBody>
          <a:bodyPr wrap="none" lIns="91440" tIns="45720" rIns="91440" bIns="45720">
            <a:spAutoFit/>
          </a:bodyPr>
          <a:lstStyle/>
          <a:p>
            <a:pPr algn="ctr"/>
            <a:r>
              <a:rPr lang="ru-RU" sz="5400" b="1" cap="none" spc="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Музыка</a:t>
            </a:r>
            <a:endParaRPr lang="ru-RU" sz="5400" b="1" cap="none" spc="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 xmlns:p14="http://schemas.microsoft.com/office/powerpoint/2010/main" val="4035590147"/>
      </p:ext>
    </p:extLst>
  </p:cSld>
  <p:clrMapOvr>
    <a:masterClrMapping/>
  </p:clrMapOvr>
  <p:transition/>
  <p:timing/>
</p:sld>
</file>

<file path=ppt/slides/slide1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 xmlns:a16="http://schemas.microsoft.com/office/drawing/2014/main" id="{BA081AFA-865A-72DA-83DB-75101313EC2F}"/>
              </a:ext>
            </a:extLst>
          </p:cNvPr>
          <p:cNvSpPr>
            <a:spLocks noGrp="1"/>
          </p:cNvSpPr>
          <p:nvPr>
            <p:ph type="title"/>
          </p:nvPr>
        </p:nvSpPr>
        <p:spPr/>
        <p:txBody>
          <a:bodyPr/>
          <a:lstStyle/>
          <a:p>
            <a:endParaRPr lang="ru-RU"/>
          </a:p>
        </p:txBody>
      </p:sp>
      <p:sp>
        <p:nvSpPr>
          <p:cNvPr id="3" name="Объект 2">
            <a:extLst>
              <a:ext uri="{FF2B5EF4-FFF2-40B4-BE49-F238E27FC236}">
                <a16:creationId xmlns="" xmlns:a16="http://schemas.microsoft.com/office/drawing/2014/main" id="{8007901C-BE8F-FED8-D678-BC1B0E4E0F95}"/>
              </a:ext>
            </a:extLst>
          </p:cNvPr>
          <p:cNvSpPr>
            <a:spLocks noGrp="1"/>
          </p:cNvSpPr>
          <p:nvPr>
            <p:ph idx="1"/>
          </p:nvPr>
        </p:nvSpPr>
        <p:spPr/>
        <p:txBody>
          <a:bodyPr>
            <a:normAutofit fontScale="92500" lnSpcReduction="10000"/>
          </a:bodyPr>
          <a:lstStyle/>
          <a:p>
            <a:pPr>
              <a:lnSpc>
                <a:spcPts val="1584"/>
              </a:lnSpc>
            </a:pPr>
            <a:r>
              <a:rPr lang="ru-RU" b="1" i="1" u="none" strike="noStrike">
                <a:effectLst/>
              </a:rPr>
              <a:t>Я</a:t>
            </a:r>
            <a:r>
              <a:rPr lang="ru-RU" u="none" strike="noStrike">
                <a:effectLst/>
              </a:rPr>
              <a:t> осмелюсь утверждать, что из всех знаний самыми полезными</a:t>
            </a:r>
          </a:p>
          <a:p>
            <a:pPr>
              <a:lnSpc>
                <a:spcPts val="1584"/>
              </a:lnSpc>
            </a:pPr>
            <a:r>
              <a:rPr lang="ru-RU" u="none" strike="noStrike">
                <a:effectLst/>
              </a:rPr>
              <a:t> для нас знания природы, ее законов.</a:t>
            </a:r>
            <a:endParaRPr lang="ru-RU">
              <a:effectLst/>
            </a:endParaRPr>
          </a:p>
          <a:p>
            <a:pPr algn="r">
              <a:lnSpc>
                <a:spcPts val="1584"/>
              </a:lnSpc>
            </a:pPr>
            <a:r>
              <a:rPr lang="ru-RU" b="1">
                <a:effectLst/>
              </a:rPr>
              <a:t>Ж. Б. Ламарк</a:t>
            </a:r>
            <a:endParaRPr lang="ru-RU">
              <a:effectLst/>
            </a:endParaRPr>
          </a:p>
          <a:p>
            <a:r>
              <a:rPr lang="ru-RU"/>
              <a:t>Счастье - это быть с природой, видеть ее, разговаривать с ней. </a:t>
            </a:r>
          </a:p>
          <a:p>
            <a:pPr marL="0" indent="0">
              <a:buNone/>
            </a:pPr>
            <a:r>
              <a:rPr lang="ru-RU" b="1"/>
              <a:t>Л. Толстой. </a:t>
            </a:r>
          </a:p>
          <a:p>
            <a:r>
              <a:rPr lang="ru-RU"/>
              <a:t>Природа - наилучшая из врачей. Она вылечивает три четверти своих больных. </a:t>
            </a:r>
            <a:r>
              <a:rPr lang="ru-RU" b="1"/>
              <a:t>Гален. </a:t>
            </a:r>
          </a:p>
          <a:p>
            <a:r>
              <a:rPr lang="ru-RU"/>
              <a:t>Мы связаны со всем живым в природе. </a:t>
            </a:r>
            <a:r>
              <a:rPr lang="ru-RU" b="1"/>
              <a:t>А. Швейцер</a:t>
            </a:r>
          </a:p>
          <a:p>
            <a:pPr algn="l">
              <a:lnSpc>
                <a:spcPts val="1368"/>
              </a:lnSpc>
            </a:pPr>
            <a:endParaRPr lang="ru-RU">
              <a:effectLst/>
            </a:endParaRPr>
          </a:p>
          <a:p>
            <a:pPr algn="l">
              <a:lnSpc>
                <a:spcPts val="1368"/>
              </a:lnSpc>
            </a:pPr>
            <a:r>
              <a:rPr lang="ru-RU">
                <a:effectLst/>
              </a:rPr>
              <a:t>Природу невозможно застать неаккуратной... Она всегда</a:t>
            </a:r>
          </a:p>
          <a:p>
            <a:pPr algn="l">
              <a:lnSpc>
                <a:spcPts val="1368"/>
              </a:lnSpc>
            </a:pPr>
            <a:r>
              <a:rPr lang="ru-RU">
                <a:effectLst/>
              </a:rPr>
              <a:t> прекрасная.</a:t>
            </a:r>
          </a:p>
          <a:p>
            <a:pPr algn="r">
              <a:lnSpc>
                <a:spcPts val="1368"/>
              </a:lnSpc>
            </a:pPr>
            <a:r>
              <a:rPr lang="ru-RU" b="1">
                <a:effectLst/>
              </a:rPr>
              <a:t>Г. Эмерсон</a:t>
            </a:r>
            <a:endParaRPr lang="ru-RU">
              <a:effectLst/>
            </a:endParaRPr>
          </a:p>
          <a:p>
            <a:endParaRPr lang="ru-RU"/>
          </a:p>
        </p:txBody>
      </p:sp>
    </p:spTree>
    <p:extLst>
      <p:ext uri="{BB962C8B-B14F-4D97-AF65-F5344CB8AC3E}">
        <p14:creationId xmlns="" xmlns:p14="http://schemas.microsoft.com/office/powerpoint/2010/main" val="1137460749"/>
      </p:ext>
    </p:extLst>
  </p:cSld>
  <p:clrMapOvr>
    <a:masterClrMapping/>
  </p:clrMapOvr>
  <p:transition/>
  <p:timing/>
</p:sld>
</file>

<file path=ppt/slides/slide1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 xmlns:a16="http://schemas.microsoft.com/office/drawing/2014/main" id="{BA081AFA-865A-72DA-83DB-75101313EC2F}"/>
              </a:ext>
            </a:extLst>
          </p:cNvPr>
          <p:cNvSpPr>
            <a:spLocks noGrp="1"/>
          </p:cNvSpPr>
          <p:nvPr>
            <p:ph type="title"/>
          </p:nvPr>
        </p:nvSpPr>
        <p:spPr/>
        <p:txBody>
          <a:bodyPr/>
          <a:lstStyle/>
          <a:p>
            <a:endParaRPr lang="ru-RU"/>
          </a:p>
        </p:txBody>
      </p:sp>
      <p:sp>
        <p:nvSpPr>
          <p:cNvPr id="3" name="Объект 2">
            <a:extLst>
              <a:ext uri="{FF2B5EF4-FFF2-40B4-BE49-F238E27FC236}">
                <a16:creationId xmlns="" xmlns:a16="http://schemas.microsoft.com/office/drawing/2014/main" id="{8007901C-BE8F-FED8-D678-BC1B0E4E0F95}"/>
              </a:ext>
            </a:extLst>
          </p:cNvPr>
          <p:cNvSpPr>
            <a:spLocks noGrp="1"/>
          </p:cNvSpPr>
          <p:nvPr>
            <p:ph idx="1"/>
          </p:nvPr>
        </p:nvSpPr>
        <p:spPr/>
        <p:txBody>
          <a:bodyPr>
            <a:normAutofit fontScale="92500" lnSpcReduction="10000"/>
          </a:bodyPr>
          <a:lstStyle/>
          <a:p>
            <a:pPr>
              <a:lnSpc>
                <a:spcPts val="1584"/>
              </a:lnSpc>
            </a:pPr>
            <a:r>
              <a:rPr lang="ru-RU" b="1" i="1" u="none" strike="noStrike">
                <a:effectLst/>
              </a:rPr>
              <a:t>Я</a:t>
            </a:r>
            <a:r>
              <a:rPr lang="ru-RU" u="none" strike="noStrike">
                <a:effectLst/>
              </a:rPr>
              <a:t> осмелюсь утверждать, что из всех знаний самыми полезными</a:t>
            </a:r>
          </a:p>
          <a:p>
            <a:pPr>
              <a:lnSpc>
                <a:spcPts val="1584"/>
              </a:lnSpc>
            </a:pPr>
            <a:r>
              <a:rPr lang="ru-RU" u="none" strike="noStrike">
                <a:effectLst/>
              </a:rPr>
              <a:t> для нас знания природы, ее законов.</a:t>
            </a:r>
            <a:endParaRPr lang="ru-RU">
              <a:effectLst/>
            </a:endParaRPr>
          </a:p>
          <a:p>
            <a:pPr algn="r">
              <a:lnSpc>
                <a:spcPts val="1584"/>
              </a:lnSpc>
            </a:pPr>
            <a:r>
              <a:rPr lang="ru-RU" b="1">
                <a:effectLst/>
              </a:rPr>
              <a:t>Ж. Б. Ламарк</a:t>
            </a:r>
            <a:endParaRPr lang="ru-RU">
              <a:effectLst/>
            </a:endParaRPr>
          </a:p>
          <a:p>
            <a:r>
              <a:rPr lang="ru-RU"/>
              <a:t>Счастье - это быть с природой, видеть ее, разговаривать с ней. </a:t>
            </a:r>
          </a:p>
          <a:p>
            <a:pPr marL="0" indent="0">
              <a:buNone/>
            </a:pPr>
            <a:r>
              <a:rPr lang="ru-RU" b="1"/>
              <a:t>Л. Толстой. </a:t>
            </a:r>
          </a:p>
          <a:p>
            <a:r>
              <a:rPr lang="ru-RU"/>
              <a:t>Природа - наилучшая из врачей. Она вылечивает три четверти своих больных. </a:t>
            </a:r>
            <a:r>
              <a:rPr lang="ru-RU" b="1"/>
              <a:t>Гален. </a:t>
            </a:r>
          </a:p>
          <a:p>
            <a:r>
              <a:rPr lang="ru-RU"/>
              <a:t>Мы связаны со всем живым в природе. </a:t>
            </a:r>
            <a:r>
              <a:rPr lang="ru-RU" b="1"/>
              <a:t>А. Швейцер</a:t>
            </a:r>
          </a:p>
          <a:p>
            <a:pPr algn="l">
              <a:lnSpc>
                <a:spcPts val="1368"/>
              </a:lnSpc>
            </a:pPr>
            <a:endParaRPr lang="ru-RU">
              <a:effectLst/>
            </a:endParaRPr>
          </a:p>
          <a:p>
            <a:pPr algn="l">
              <a:lnSpc>
                <a:spcPts val="1368"/>
              </a:lnSpc>
            </a:pPr>
            <a:r>
              <a:rPr lang="ru-RU">
                <a:effectLst/>
              </a:rPr>
              <a:t>Природу невозможно застать неаккуратной... Она всегда</a:t>
            </a:r>
          </a:p>
          <a:p>
            <a:pPr algn="l">
              <a:lnSpc>
                <a:spcPts val="1368"/>
              </a:lnSpc>
            </a:pPr>
            <a:r>
              <a:rPr lang="ru-RU">
                <a:effectLst/>
              </a:rPr>
              <a:t> прекрасная.</a:t>
            </a:r>
          </a:p>
          <a:p>
            <a:pPr algn="r">
              <a:lnSpc>
                <a:spcPts val="1368"/>
              </a:lnSpc>
            </a:pPr>
            <a:r>
              <a:rPr lang="ru-RU" b="1">
                <a:effectLst/>
              </a:rPr>
              <a:t>Г. Эмерсон</a:t>
            </a:r>
            <a:endParaRPr lang="ru-RU">
              <a:effectLst/>
            </a:endParaRPr>
          </a:p>
          <a:p>
            <a:endParaRPr lang="ru-RU"/>
          </a:p>
        </p:txBody>
      </p:sp>
      <p:sp>
        <p:nvSpPr>
          <p:cNvPr id="4" name="Прямоугольник 3"/>
          <p:cNvSpPr/>
          <p:nvPr/>
        </p:nvSpPr>
        <p:spPr>
          <a:xfrm>
            <a:off x="5244127" y="5934670"/>
            <a:ext cx="3024547" cy="923330"/>
          </a:xfrm>
          <a:prstGeom prst="rect">
            <a:avLst/>
          </a:prstGeom>
          <a:noFill/>
        </p:spPr>
        <p:txBody>
          <a:bodyPr wrap="none" lIns="91440" tIns="45720" rIns="91440" bIns="45720">
            <a:spAutoFit/>
          </a:bodyPr>
          <a:lstStyle/>
          <a:p>
            <a:pPr algn="ctr"/>
            <a:r>
              <a:rPr lang="ru-RU" sz="5400" b="1" cap="none" spc="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Биология</a:t>
            </a:r>
            <a:endParaRPr lang="ru-RU" sz="5400" b="1" cap="none" spc="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 xmlns:p14="http://schemas.microsoft.com/office/powerpoint/2010/main" val="1137460749"/>
      </p:ext>
    </p:extLst>
  </p:cSld>
  <p:clrMapOvr>
    <a:masterClrMapping/>
  </p:clrMapOvr>
  <p:transition/>
  <p:timing/>
</p:sld>
</file>

<file path=ppt/slides/slide1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 xmlns:a16="http://schemas.microsoft.com/office/drawing/2014/main" id="{92B831E9-C6ED-D38C-18BF-47F29F93EC68}"/>
              </a:ext>
            </a:extLst>
          </p:cNvPr>
          <p:cNvSpPr>
            <a:spLocks noGrp="1"/>
          </p:cNvSpPr>
          <p:nvPr>
            <p:ph type="title"/>
          </p:nvPr>
        </p:nvSpPr>
        <p:spPr/>
        <p:txBody>
          <a:bodyPr>
            <a:normAutofit fontScale="90000"/>
          </a:bodyPr>
          <a:lstStyle/>
          <a:p>
            <a:r>
              <a:rPr lang="ru-RU" sz="4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Наше мероприятие называется </a:t>
            </a:r>
            <a:br>
              <a:rPr lang="ru-RU" sz="4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4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4400">
                <a:solidFill>
                  <a:srgbClr val="0020C0"/>
                </a:solidFill>
                <a:effectLst/>
                <a:latin typeface="Times New Roman" panose="02020603050405020304" pitchFamily="18" charset="0"/>
                <a:ea typeface="Calibri" panose="020f0502020204030204" pitchFamily="34" charset="0"/>
                <a:cs typeface="Times New Roman" panose="02020603050405020304" pitchFamily="18" charset="0"/>
              </a:rPr>
              <a:t>«Музыка и биология». </a:t>
            </a:r>
            <a:br>
              <a:rPr lang="ru-RU" sz="440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br>
            <a:endParaRPr lang="ru-RU">
              <a:solidFill>
                <a:srgbClr val="C00000"/>
              </a:solidFill>
            </a:endParaRPr>
          </a:p>
        </p:txBody>
      </p:sp>
      <p:sp>
        <p:nvSpPr>
          <p:cNvPr id="3" name="Объект 2">
            <a:extLst>
              <a:ext uri="{FF2B5EF4-FFF2-40B4-BE49-F238E27FC236}">
                <a16:creationId xmlns="" xmlns:a16="http://schemas.microsoft.com/office/drawing/2014/main" id="{AF0E1D00-E2F9-F61E-725D-FC0C7D61F0A0}"/>
              </a:ext>
            </a:extLst>
          </p:cNvPr>
          <p:cNvSpPr>
            <a:spLocks noGrp="1"/>
          </p:cNvSpPr>
          <p:nvPr>
            <p:ph idx="1"/>
          </p:nvPr>
        </p:nvSpPr>
        <p:spPr/>
        <p:txBody>
          <a:bodyPr/>
          <a:lstStyle/>
          <a:p>
            <a:r>
              <a:rPr lang="ru-RU" sz="4000">
                <a:solidFill>
                  <a:srgbClr val="7030A0"/>
                </a:solidFill>
                <a:effectLst/>
                <a:ea typeface="Calibri" panose="020f0502020204030204" pitchFamily="34" charset="0"/>
                <a:cs typeface="Times New Roman" panose="02020603050405020304" pitchFamily="18" charset="0"/>
              </a:rPr>
              <a:t>Как музыка может быть связана с биологией?</a:t>
            </a:r>
          </a:p>
          <a:p>
            <a:endParaRPr lang="ru-RU"/>
          </a:p>
        </p:txBody>
      </p:sp>
    </p:spTree>
    <p:extLst>
      <p:ext uri="{BB962C8B-B14F-4D97-AF65-F5344CB8AC3E}">
        <p14:creationId xmlns="" xmlns:p14="http://schemas.microsoft.com/office/powerpoint/2010/main" val="48111932"/>
      </p:ext>
    </p:extLst>
  </p:cSld>
  <p:clrMapOvr>
    <a:masterClrMapping/>
  </p:clrMapOvr>
  <p:transition/>
  <p:timing/>
</p:sld>
</file>

<file path=ppt/slides/slide1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0" name="Содержимое 2">
            <a:extLst>
              <a:ext uri="{FF2B5EF4-FFF2-40B4-BE49-F238E27FC236}">
                <a16:creationId xmlns="" xmlns:a16="http://schemas.microsoft.com/office/drawing/2014/main" id="{04739092-C56C-4279-8897-081E7491A88D}"/>
              </a:ext>
            </a:extLst>
          </p:cNvPr>
          <p:cNvSpPr>
            <a:spLocks noGrp="1"/>
          </p:cNvSpPr>
          <p:nvPr>
            <p:ph idx="1"/>
          </p:nvPr>
        </p:nvSpPr>
        <p:spPr>
          <a:xfrm>
            <a:off x="838200" y="1825625"/>
            <a:ext cx="10515600" cy="4351338"/>
          </a:xfrm>
        </p:spPr>
        <p:txBody>
          <a:bodyPr>
            <a:normAutofit/>
          </a:bodyPr>
          <a:lstStyle/>
          <a:p>
            <a:r>
              <a:rPr lang="ru-RU" sz="3600" b="1" i="1">
                <a:solidFill>
                  <a:srgbClr val="002060"/>
                </a:solidFill>
                <a:latin typeface="Arial Black" pitchFamily="34" charset="0"/>
              </a:rPr>
              <a:t>Природа и музыка рядом живут </a:t>
            </a:r>
          </a:p>
          <a:p>
            <a:r>
              <a:rPr lang="ru-RU" sz="3600" b="1" i="1">
                <a:solidFill>
                  <a:srgbClr val="002060"/>
                </a:solidFill>
                <a:latin typeface="Arial Black" pitchFamily="34" charset="0"/>
              </a:rPr>
              <a:t>Снежинки – танцуют, сосульки – поют. </a:t>
            </a:r>
          </a:p>
          <a:p>
            <a:r>
              <a:rPr lang="ru-RU" sz="3600" b="1" i="1">
                <a:solidFill>
                  <a:srgbClr val="002060"/>
                </a:solidFill>
                <a:latin typeface="Arial Black" pitchFamily="34" charset="0"/>
              </a:rPr>
              <a:t>Ветер играет на листьях слегка </a:t>
            </a:r>
          </a:p>
          <a:p>
            <a:r>
              <a:rPr lang="ru-RU" sz="3600" b="1" i="1">
                <a:solidFill>
                  <a:srgbClr val="002060"/>
                </a:solidFill>
                <a:latin typeface="Arial Black" pitchFamily="34" charset="0"/>
              </a:rPr>
              <a:t>И в такт этим звукам плывут облака </a:t>
            </a:r>
          </a:p>
          <a:p>
            <a:r>
              <a:rPr lang="ru-RU" sz="3600" b="1" i="1">
                <a:solidFill>
                  <a:srgbClr val="002060"/>
                </a:solidFill>
                <a:latin typeface="Arial Black" pitchFamily="34" charset="0"/>
              </a:rPr>
              <a:t>То дождь запоет, забасит вдруг пурга. </a:t>
            </a:r>
          </a:p>
          <a:p>
            <a:r>
              <a:rPr lang="ru-RU" sz="3600" b="1" i="1">
                <a:solidFill>
                  <a:srgbClr val="002060"/>
                </a:solidFill>
                <a:latin typeface="Arial Black" pitchFamily="34" charset="0"/>
              </a:rPr>
              <a:t> То звонкая песня несет нас в луга. </a:t>
            </a:r>
          </a:p>
        </p:txBody>
      </p:sp>
    </p:spTree>
    <p:extLst>
      <p:ext uri="{BB962C8B-B14F-4D97-AF65-F5344CB8AC3E}">
        <p14:creationId xmlns="" xmlns:p14="http://schemas.microsoft.com/office/powerpoint/2010/main" val="3788204654"/>
      </p:ext>
    </p:extLst>
  </p:cSld>
  <p:clrMapOvr>
    <a:masterClrMapping/>
  </p:clrMapOvr>
  <p:transition/>
  <p:timing/>
</p:sld>
</file>

<file path=ppt/slides/slide1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pattFill prst="pct80">
          <a:fgClr>
            <a:srgbClr val="92D050"/>
          </a:fgClr>
          <a:bgClr>
            <a:schemeClr val="bg1"/>
          </a:bgClr>
        </a:pattFill>
        <a:effectLst/>
      </p:bgPr>
    </p:bg>
    <p:spTree>
      <p:nvGrpSpPr>
        <p:cNvPr id="1" name=""/>
        <p:cNvGrpSpPr/>
        <p:nvPr/>
      </p:nvGrpSpPr>
      <p:grpSpPr>
        <a:xfrm>
          <a:off x="0" y="0"/>
          <a:ext cx="0" cy="0"/>
        </a:xfrm>
      </p:grpSpPr>
      <p:sp>
        <p:nvSpPr>
          <p:cNvPr id="8" name="Заголовок 7"/>
          <p:cNvSpPr>
            <a:spLocks noGrp="1"/>
          </p:cNvSpPr>
          <p:nvPr>
            <p:ph type="title"/>
          </p:nvPr>
        </p:nvSpPr>
        <p:spPr>
          <a:xfrm>
            <a:off x="427403" y="3429000"/>
            <a:ext cx="5138127" cy="3134824"/>
          </a:xfrm>
          <a:solidFill>
            <a:schemeClr val="accent6">
              <a:lumMod val="40000"/>
              <a:lumOff val="60000"/>
            </a:schemeClr>
          </a:solidFill>
        </p:spPr>
        <p:txBody>
          <a:bodyPr>
            <a:normAutofit fontScale="90000"/>
          </a:bodyPr>
          <a:lstStyle/>
          <a:p>
            <a:r>
              <a:rPr lang="ru-RU" sz="3100" b="1" spc="50">
                <a:ln w="9525" cmpd="sng">
                  <a:solidFill>
                    <a:srgbClr val="92D050"/>
                  </a:solidFill>
                  <a:prstDash val="solid"/>
                </a:ln>
                <a:effectLst>
                  <a:glow rad="38100">
                    <a:schemeClr val="accent1">
                      <a:alpha val="40000"/>
                    </a:schemeClr>
                  </a:glow>
                </a:effectLst>
              </a:rPr>
              <a:t>Самое прекрасное, что есть у большинства живых организмов и человека в том числе - это восприятие звуков. В течение жизни мы слышим их огромное количество, и все они различны - одни мы воспринимаем с восторгом, другие наоборот.</a:t>
            </a:r>
            <a:endParaRPr lang="ru-RU" b="1" spc="50">
              <a:ln w="9525" cmpd="sng">
                <a:solidFill>
                  <a:srgbClr val="92D050"/>
                </a:solidFill>
                <a:prstDash val="solid"/>
              </a:ln>
              <a:effectLst>
                <a:glow rad="38100">
                  <a:schemeClr val="accent1">
                    <a:alpha val="40000"/>
                  </a:schemeClr>
                </a:glow>
              </a:effectLst>
            </a:endParaRPr>
          </a:p>
        </p:txBody>
      </p:sp>
      <p:pic>
        <p:nvPicPr>
          <p:cNvPr id="12" name="Рисунок 1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403731" y="3283927"/>
            <a:ext cx="3777761" cy="3424970"/>
          </a:xfrm>
          <a:prstGeom prst="rect">
            <a:avLst/>
          </a:prstGeom>
        </p:spPr>
      </p:pic>
      <p:pic>
        <p:nvPicPr>
          <p:cNvPr id="13" name="Рисунок 1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81677" y="149469"/>
            <a:ext cx="4829578" cy="3209192"/>
          </a:xfrm>
          <a:prstGeom prst="rect">
            <a:avLst/>
          </a:prstGeom>
        </p:spPr>
      </p:pic>
      <p:sp>
        <p:nvSpPr>
          <p:cNvPr id="14" name="Прямоугольник 13"/>
          <p:cNvSpPr/>
          <p:nvPr/>
        </p:nvSpPr>
        <p:spPr>
          <a:xfrm>
            <a:off x="5411255" y="276737"/>
            <a:ext cx="6638195" cy="2308324"/>
          </a:xfrm>
          <a:prstGeom prst="rect">
            <a:avLst/>
          </a:prstGeom>
          <a:solidFill>
            <a:schemeClr val="accent6">
              <a:lumMod val="40000"/>
              <a:lumOff val="60000"/>
            </a:schemeClr>
          </a:solidFill>
        </p:spPr>
        <p:txBody>
          <a:bodyPr wrap="square" lIns="91440" tIns="45720" rIns="91440" bIns="45720">
            <a:spAutoFit/>
          </a:bodyPr>
          <a:lstStyle/>
          <a:p>
            <a:pPr algn="ctr"/>
            <a:r>
              <a:rPr lang="ru-RU" sz="2400" b="1" spc="50">
                <a:ln w="9525" cmpd="sng">
                  <a:solidFill>
                    <a:srgbClr val="92D050"/>
                  </a:solidFill>
                  <a:prstDash val="solid"/>
                </a:ln>
                <a:effectLst>
                  <a:glow rad="38100">
                    <a:schemeClr val="accent1">
                      <a:alpha val="40000"/>
                    </a:schemeClr>
                  </a:glow>
                </a:effectLst>
              </a:rPr>
              <a:t>Я думаю, нет таких людей, которые сказали бы, что им не нравятся звуки природы, которые мы можем услышать в тех уголках, где нет поблизости человека, будь то лес или просто луг.  А как прекрасны звуки воды, шум  дождя и морского прибоя, журчание ручейка. </a:t>
            </a:r>
          </a:p>
        </p:txBody>
      </p:sp>
    </p:spTree>
    <p:extLst>
      <p:ext uri="{BB962C8B-B14F-4D97-AF65-F5344CB8AC3E}">
        <p14:creationId xmlns="" xmlns:p14="http://schemas.microsoft.com/office/powerpoint/2010/main" val="1995108431"/>
      </p:ext>
    </p:extLst>
  </p:cSld>
  <p:clrMapOvr>
    <a:masterClrMapping/>
  </p:clrMapOvr>
  <p:transition/>
  <p:timing/>
</p:sld>
</file>

<file path=ppt/slides/slide1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solidFill>
          <a:srgbClr val="CBF3B3"/>
        </a:solidFill>
        <a:effectLst/>
      </p:bgPr>
    </p:bg>
    <p:spTree>
      <p:nvGrpSpPr>
        <p:cNvPr id="1" name=""/>
        <p:cNvGrpSpPr/>
        <p:nvPr/>
      </p:nvGrpSpPr>
      <p:grpSpPr>
        <a:xfrm>
          <a:off x="0" y="0"/>
          <a:ext cx="0" cy="0"/>
        </a:xfrm>
      </p:grpSpPr>
      <p:sp>
        <p:nvSpPr>
          <p:cNvPr id="2" name="Заголовок 1"/>
          <p:cNvSpPr>
            <a:spLocks noGrp="1"/>
          </p:cNvSpPr>
          <p:nvPr>
            <p:ph type="title"/>
          </p:nvPr>
        </p:nvSpPr>
        <p:spPr>
          <a:xfrm>
            <a:off x="2698375" y="125505"/>
            <a:ext cx="5947393" cy="905759"/>
          </a:xfrm>
          <a:solidFill>
            <a:schemeClr val="accent6">
              <a:lumMod val="20000"/>
              <a:lumOff val="80000"/>
            </a:schemeClr>
          </a:solidFill>
        </p:spPr>
        <p:txBody>
          <a:bodyPr/>
          <a:lstStyle/>
          <a:p>
            <a:r>
              <a:rPr lang="ru-RU" b="1">
                <a:ln w="10160">
                  <a:solidFill>
                    <a:srgbClr val="588824"/>
                  </a:solidFill>
                  <a:prstDash val="solid"/>
                </a:ln>
                <a:solidFill>
                  <a:srgbClr val="0070C0"/>
                </a:solidFill>
                <a:effectLst>
                  <a:outerShdw blurRad="38100" dist="22860" dir="5400000" algn="tl" rotWithShape="0">
                    <a:srgbClr val="000000">
                      <a:alpha val="30000"/>
                    </a:srgbClr>
                  </a:outerShdw>
                </a:effectLst>
              </a:rPr>
              <a:t>Музыка и растения</a:t>
            </a:r>
          </a:p>
        </p:txBody>
      </p:sp>
      <p:sp>
        <p:nvSpPr>
          <p:cNvPr id="6" name="Объект 5"/>
          <p:cNvSpPr>
            <a:spLocks noGrp="1"/>
          </p:cNvSpPr>
          <p:nvPr>
            <p:ph sz="half" idx="1"/>
          </p:nvPr>
        </p:nvSpPr>
        <p:spPr>
          <a:xfrm>
            <a:off x="349624" y="1403594"/>
            <a:ext cx="5822576" cy="4351338"/>
          </a:xfrm>
          <a:solidFill>
            <a:schemeClr val="accent6">
              <a:lumMod val="20000"/>
              <a:lumOff val="80000"/>
            </a:schemeClr>
          </a:solidFill>
        </p:spPr>
        <p:txBody>
          <a:bodyPr>
            <a:normAutofit lnSpcReduction="10000"/>
          </a:bodyPr>
          <a:lstStyle/>
          <a:p>
            <a:pPr marL="0" lvl="0" indent="0">
              <a:buNone/>
            </a:pPr>
            <a:r>
              <a:rPr lang="ru-RU" b="1" spc="50">
                <a:ln w="9525" cmpd="sng">
                  <a:solidFill>
                    <a:srgbClr val="588824"/>
                  </a:solidFill>
                  <a:prstDash val="solid"/>
                </a:ln>
                <a:solidFill>
                  <a:srgbClr val="002060"/>
                </a:solidFill>
                <a:effectLst>
                  <a:glow rad="38100">
                    <a:schemeClr val="accent1">
                      <a:alpha val="40000"/>
                    </a:schemeClr>
                  </a:glow>
                </a:effectLst>
              </a:rPr>
              <a:t>Научно установлен факт, что растения неравнодушны к музыке и чутко реагируют на нее скоростью роста и плодоношением. Люди давно это заметили и использовали для увеличения урожая. Индейцы бассейна Карибского моря, например, посев семян тыквы сопровождали мужским хором, а сев овса вели под женское пение. </a:t>
            </a:r>
          </a:p>
        </p:txBody>
      </p:sp>
      <p:sp>
        <p:nvSpPr>
          <p:cNvPr id="7" name="Объект 6"/>
          <p:cNvSpPr>
            <a:spLocks noGrp="1"/>
          </p:cNvSpPr>
          <p:nvPr>
            <p:ph sz="half" idx="2"/>
          </p:nvPr>
        </p:nvSpPr>
        <p:spPr>
          <a:xfrm>
            <a:off x="6426444" y="3904639"/>
            <a:ext cx="5181600" cy="3050076"/>
          </a:xfrm>
          <a:solidFill>
            <a:schemeClr val="accent6">
              <a:lumMod val="20000"/>
              <a:lumOff val="80000"/>
            </a:schemeClr>
          </a:solidFill>
        </p:spPr>
        <p:txBody>
          <a:bodyPr>
            <a:normAutofit lnSpcReduction="10000"/>
          </a:bodyPr>
          <a:lstStyle/>
          <a:p>
            <a:pPr marL="0" lvl="0" indent="0">
              <a:buNone/>
            </a:pPr>
            <a:r>
              <a:rPr lang="ru-RU" b="1" spc="50">
                <a:ln w="9525" cmpd="sng">
                  <a:solidFill>
                    <a:srgbClr val="588824"/>
                  </a:solidFill>
                  <a:prstDash val="solid"/>
                </a:ln>
                <a:solidFill>
                  <a:srgbClr val="7030A0"/>
                </a:solidFill>
                <a:effectLst>
                  <a:glow rad="38100">
                    <a:schemeClr val="accent1">
                      <a:alpha val="40000"/>
                    </a:schemeClr>
                  </a:glow>
                </a:effectLst>
              </a:rPr>
              <a:t>Когда сажали овощи, играли на дудочках и свирелях, когда лен, – пели. </a:t>
            </a:r>
          </a:p>
          <a:p>
            <a:pPr marL="0" indent="0">
              <a:buNone/>
            </a:pPr>
            <a:r>
              <a:rPr lang="ru-RU" b="1" spc="50">
                <a:ln w="9525" cmpd="sng">
                  <a:solidFill>
                    <a:srgbClr val="588824"/>
                  </a:solidFill>
                  <a:prstDash val="solid"/>
                </a:ln>
                <a:solidFill>
                  <a:srgbClr val="7030A0"/>
                </a:solidFill>
                <a:effectLst>
                  <a:glow rad="38100">
                    <a:schemeClr val="accent1">
                      <a:alpha val="40000"/>
                    </a:schemeClr>
                  </a:glow>
                </a:effectLst>
              </a:rPr>
              <a:t> Канадский инженер Кэмби выращивал пшеницу под скрипичные сонеты Баха и получил урожай выше на 66 процентов...</a:t>
            </a:r>
          </a:p>
        </p:txBody>
      </p:sp>
      <p:pic>
        <p:nvPicPr>
          <p:cNvPr id="9" name="Рисунок 8"/>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254750" y="888877"/>
            <a:ext cx="5302250" cy="3015762"/>
          </a:xfrm>
          <a:prstGeom prst="rect">
            <a:avLst/>
          </a:prstGeom>
        </p:spPr>
      </p:pic>
    </p:spTree>
    <p:extLst>
      <p:ext uri="{BB962C8B-B14F-4D97-AF65-F5344CB8AC3E}">
        <p14:creationId xmlns="" xmlns:p14="http://schemas.microsoft.com/office/powerpoint/2010/main" val="3594059227"/>
      </p:ext>
    </p:extLst>
  </p:cSld>
  <p:clrMapOvr>
    <a:masterClrMapping/>
  </p:clrMapOvr>
  <p:transition/>
  <p:timing/>
</p:sld>
</file>

<file path=ppt/slides/slide1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 xmlns:a16="http://schemas.microsoft.com/office/drawing/2014/main" id="{761B8A7D-011C-3366-795D-9E5C110798FE}"/>
              </a:ext>
            </a:extLst>
          </p:cNvPr>
          <p:cNvSpPr>
            <a:spLocks noGrp="1"/>
          </p:cNvSpPr>
          <p:nvPr>
            <p:ph type="title"/>
          </p:nvPr>
        </p:nvSpPr>
        <p:spPr/>
        <p:txBody>
          <a:bodyPr/>
          <a:lstStyle/>
          <a:p>
            <a:endParaRPr lang="ru-RU"/>
          </a:p>
        </p:txBody>
      </p:sp>
      <p:sp>
        <p:nvSpPr>
          <p:cNvPr id="5" name="Объект 5">
            <a:extLst>
              <a:ext uri="{FF2B5EF4-FFF2-40B4-BE49-F238E27FC236}">
                <a16:creationId xmlns="" xmlns:a16="http://schemas.microsoft.com/office/drawing/2014/main" id="{07107BB3-2384-CEE3-AEC4-6265546E4F9F}"/>
              </a:ext>
            </a:extLst>
          </p:cNvPr>
          <p:cNvSpPr>
            <a:spLocks noGrp="1"/>
          </p:cNvSpPr>
          <p:nvPr>
            <p:ph sz="half" idx="1"/>
          </p:nvPr>
        </p:nvSpPr>
        <p:spPr>
          <a:xfrm>
            <a:off x="340659" y="484094"/>
            <a:ext cx="5679141" cy="5692869"/>
          </a:xfrm>
          <a:solidFill>
            <a:schemeClr val="accent6">
              <a:lumMod val="20000"/>
              <a:lumOff val="80000"/>
            </a:schemeClr>
          </a:solidFill>
        </p:spPr>
        <p:txBody>
          <a:bodyPr>
            <a:normAutofit fontScale="92500" lnSpcReduction="20000"/>
          </a:bodyPr>
          <a:lstStyle/>
          <a:p>
            <a:pPr marL="0" lvl="0" indent="0">
              <a:buNone/>
            </a:pPr>
            <a:r>
              <a:rPr lang="ru-RU" b="1" spc="50">
                <a:ln w="9525" cmpd="sng">
                  <a:solidFill>
                    <a:srgbClr val="588824"/>
                  </a:solidFill>
                  <a:prstDash val="solid"/>
                </a:ln>
                <a:solidFill>
                  <a:srgbClr val="588824"/>
                </a:solidFill>
                <a:effectLst>
                  <a:glow rad="38100">
                    <a:schemeClr val="accent1">
                      <a:alpha val="40000"/>
                    </a:schemeClr>
                  </a:glow>
                </a:effectLst>
              </a:rPr>
              <a:t>     </a:t>
            </a:r>
            <a:r>
              <a:rPr lang="ru-RU" b="1" spc="50">
                <a:ln w="9525" cmpd="sng">
                  <a:solidFill>
                    <a:srgbClr val="273C18"/>
                  </a:solidFill>
                  <a:prstDash val="solid"/>
                </a:ln>
                <a:solidFill>
                  <a:srgbClr val="588824"/>
                </a:solidFill>
                <a:effectLst>
                  <a:glow rad="38100">
                    <a:schemeClr val="accent1">
                      <a:alpha val="40000"/>
                    </a:schemeClr>
                  </a:glow>
                </a:effectLst>
              </a:rPr>
              <a:t>Доктор биологических наук Анатолий Шерстобитов утверждает, что растения даже «поют». Оказалось, что растения выдают не просто наборы разрозненных музыкальных аккордов, но и целые мелодии. И у каждого растения она разная. Группе учёных под руководством старшего научного сотрудника Николая Наумова из Института прикладной математики удалось записать «голоса» овощей и фруктов. Например, яблоко, пока висит на дереве, пищит очень жалобно, наподобие «Чижика-пыжика», а голос огурца на грядке оптимистичен и весел, как «Турецкий марш» Моцарта. </a:t>
            </a:r>
          </a:p>
        </p:txBody>
      </p:sp>
      <p:pic>
        <p:nvPicPr>
          <p:cNvPr id="6" name="Объект 2">
            <a:extLst>
              <a:ext uri="{FF2B5EF4-FFF2-40B4-BE49-F238E27FC236}">
                <a16:creationId xmlns="" xmlns:a16="http://schemas.microsoft.com/office/drawing/2014/main" id="{227AF619-71EB-EEC3-B406-00F4F88C9C33}"/>
              </a:ext>
            </a:extLst>
          </p:cNvPr>
          <p:cNvPicPr>
            <a:picLocks noGrp="1" noChangeAspect="1"/>
          </p:cNvPicPr>
          <p:nvPr>
            <p:ph sz="half" idx="2"/>
          </p:nvPr>
        </p:nvPicPr>
        <p:blipFill>
          <a:blip r:embed="rId2">
            <a:extLst>
              <a:ext uri="{28A0092B-C50C-407E-A947-70E740481C1C}">
                <a14:useLocalDpi xmlns="" xmlns:a14="http://schemas.microsoft.com/office/drawing/2010/main" val="0"/>
              </a:ext>
            </a:extLst>
          </a:blip>
          <a:stretch>
            <a:fillRect/>
          </a:stretch>
        </p:blipFill>
        <p:spPr>
          <a:xfrm>
            <a:off x="6934200" y="2695225"/>
            <a:ext cx="3657600" cy="3481737"/>
          </a:xfrm>
        </p:spPr>
      </p:pic>
    </p:spTree>
    <p:extLst>
      <p:ext uri="{BB962C8B-B14F-4D97-AF65-F5344CB8AC3E}">
        <p14:creationId xmlns="" xmlns:p14="http://schemas.microsoft.com/office/powerpoint/2010/main" val="1829958169"/>
      </p:ext>
    </p:extLst>
  </p:cSld>
  <p:clrMapOvr>
    <a:masterClrMapping/>
  </p:clrMapOvr>
  <p:transition/>
  <p:timing/>
</p:sld>
</file>

<file path=ppt/slides/slide1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4">
            <a:lum/>
          </a:blip>
          <a:stretch>
            <a:fillRect t="-7000" b="-7000"/>
          </a:stretch>
        </a:blipFill>
        <a:effectLst/>
      </p:bgPr>
    </p:bg>
    <p:spTree>
      <p:nvGrpSpPr>
        <p:cNvPr id="1" name=""/>
        <p:cNvGrpSpPr/>
        <p:nvPr/>
      </p:nvGrpSpPr>
      <p:grpSpPr>
        <a:xfrm>
          <a:off x="0" y="0"/>
          <a:ext cx="0" cy="0"/>
        </a:xfrm>
      </p:grpSpPr>
      <p:sp>
        <p:nvSpPr>
          <p:cNvPr id="2" name="Заголовок 1"/>
          <p:cNvSpPr>
            <a:spLocks noGrp="1"/>
          </p:cNvSpPr>
          <p:nvPr>
            <p:ph type="title"/>
          </p:nvPr>
        </p:nvSpPr>
        <p:spPr>
          <a:xfrm>
            <a:off x="838200" y="0"/>
            <a:ext cx="10515600" cy="716329"/>
          </a:xfrm>
          <a:solidFill>
            <a:schemeClr val="bg1"/>
          </a:solidFill>
        </p:spPr>
        <p:txBody>
          <a:bodyPr>
            <a:normAutofit/>
          </a:bodyPr>
          <a:lstStyle/>
          <a:p>
            <a:r>
              <a:rPr lang="ru-RU">
                <a:solidFill>
                  <a:srgbClr val="E92386"/>
                </a:solidFill>
              </a:rPr>
              <a:t>                       </a:t>
            </a:r>
            <a:r>
              <a:rPr lang="ru-RU" b="1">
                <a:ln w="6600">
                  <a:solidFill>
                    <a:srgbClr val="FF0000"/>
                  </a:solidFill>
                  <a:prstDash val="solid"/>
                </a:ln>
                <a:solidFill>
                  <a:srgbClr val="E92386"/>
                </a:solidFill>
                <a:effectLst>
                  <a:outerShdw dist="38100" dir="2700000" algn="tl" rotWithShape="0">
                    <a:schemeClr val="accent2"/>
                  </a:outerShdw>
                </a:effectLst>
              </a:rPr>
              <a:t>Музыка и животные </a:t>
            </a:r>
          </a:p>
        </p:txBody>
      </p:sp>
      <p:sp>
        <p:nvSpPr>
          <p:cNvPr id="3" name="Объект 2"/>
          <p:cNvSpPr>
            <a:spLocks noGrp="1"/>
          </p:cNvSpPr>
          <p:nvPr>
            <p:ph sz="half" idx="1"/>
          </p:nvPr>
        </p:nvSpPr>
        <p:spPr>
          <a:xfrm>
            <a:off x="197962" y="3790662"/>
            <a:ext cx="5898037" cy="2987753"/>
          </a:xfrm>
          <a:solidFill>
            <a:srgbClr val="FDE9F3"/>
          </a:solidFill>
        </p:spPr>
        <p:txBody>
          <a:bodyPr>
            <a:noAutofit/>
          </a:bodyPr>
          <a:lstStyle/>
          <a:p>
            <a:pPr marL="0" indent="0">
              <a:buNone/>
            </a:pPr>
            <a:r>
              <a:rPr lang="ru-RU" sz="2300" b="1">
                <a:ln w="6600">
                  <a:solidFill>
                    <a:srgbClr val="FF0000"/>
                  </a:solidFill>
                  <a:prstDash val="solid"/>
                </a:ln>
                <a:solidFill>
                  <a:srgbClr val="002060"/>
                </a:solidFill>
                <a:effectLst>
                  <a:outerShdw dist="38100" dir="2700000" algn="tl" rotWithShape="0">
                    <a:schemeClr val="accent2"/>
                  </a:outerShdw>
                </a:effectLst>
              </a:rPr>
              <a:t>Все животные, слушая разную музыку реагируют на неё по-разному. Например акулы, услышав классическую музыку, собираются, чуть ли не со всего океанского побережья; поразительно чутки к музыке дельфины: от мелодичных звуков они становятся дружелюбнее и проявляют особое расположение к людям, однако приходят в замешательство от рока; </a:t>
            </a:r>
          </a:p>
        </p:txBody>
      </p:sp>
      <p:pic>
        <p:nvPicPr>
          <p:cNvPr id="7" name="Рисунок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711461" y="4158762"/>
            <a:ext cx="3786554" cy="2699238"/>
          </a:xfrm>
          <a:prstGeom prst="rect">
            <a:avLst/>
          </a:prstGeom>
        </p:spPr>
      </p:pic>
      <p:pic>
        <p:nvPicPr>
          <p:cNvPr id="8" name="Рисунок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012825" y="622061"/>
            <a:ext cx="4121248" cy="3064363"/>
          </a:xfrm>
          <a:prstGeom prst="rect">
            <a:avLst/>
          </a:prstGeom>
        </p:spPr>
      </p:pic>
      <p:sp>
        <p:nvSpPr>
          <p:cNvPr id="5" name="Объект 4">
            <a:extLst>
              <a:ext uri="{FF2B5EF4-FFF2-40B4-BE49-F238E27FC236}">
                <a16:creationId xmlns="" xmlns:a16="http://schemas.microsoft.com/office/drawing/2014/main" id="{982AC9E1-B52E-80F4-8325-CEFB7FE3E3B3}"/>
              </a:ext>
            </a:extLst>
          </p:cNvPr>
          <p:cNvSpPr>
            <a:spLocks noGrp="1"/>
          </p:cNvSpPr>
          <p:nvPr>
            <p:ph sz="half" idx="2"/>
          </p:nvPr>
        </p:nvSpPr>
        <p:spPr/>
        <p:txBody>
          <a:bodyPr/>
          <a:lstStyle/>
          <a:p>
            <a:endParaRPr lang="ru-RU"/>
          </a:p>
        </p:txBody>
      </p:sp>
      <p:sp>
        <p:nvSpPr>
          <p:cNvPr id="9" name="Объект 5">
            <a:extLst>
              <a:ext uri="{FF2B5EF4-FFF2-40B4-BE49-F238E27FC236}">
                <a16:creationId xmlns="" xmlns:a16="http://schemas.microsoft.com/office/drawing/2014/main" id="{989880AA-2954-C059-86D3-558E21C6B075}"/>
              </a:ext>
            </a:extLst>
          </p:cNvPr>
          <p:cNvSpPr txBox="1"/>
          <p:nvPr/>
        </p:nvSpPr>
        <p:spPr>
          <a:xfrm>
            <a:off x="6096000" y="622061"/>
            <a:ext cx="5858693" cy="3305054"/>
          </a:xfrm>
          <a:prstGeom prst="rect">
            <a:avLst/>
          </a:prstGeom>
          <a:solidFill>
            <a:srgbClr val="FDE9F3"/>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b="1">
                <a:ln w="6600">
                  <a:solidFill>
                    <a:srgbClr val="1B202D"/>
                  </a:solidFill>
                  <a:prstDash val="solid"/>
                </a:ln>
                <a:solidFill>
                  <a:srgbClr val="002060"/>
                </a:solidFill>
                <a:effectLst>
                  <a:outerShdw dist="38100" dir="2700000" algn="tl" rotWithShape="0">
                    <a:schemeClr val="accent2"/>
                  </a:outerShdw>
                </a:effectLst>
              </a:rPr>
              <a:t>пастушья дудка благоприятно действует на пищеварение коров - «от ее звуков стада тучнеют». Известно, что лошади приободряются, заслышав звуки оркестра. В ХIХ веке в одном монастыре Бриттани монахини специально исполняли музыкальные произведения для домашних животных. </a:t>
            </a:r>
            <a:endParaRPr lang="ru-RU" b="1">
              <a:ln w="6600">
                <a:solidFill>
                  <a:srgbClr val="1B202D"/>
                </a:solidFill>
                <a:prstDash val="solid"/>
              </a:ln>
              <a:solidFill>
                <a:srgbClr val="002060"/>
              </a:solidFill>
              <a:effectLst>
                <a:outerShdw dist="38100" dir="2700000" algn="tl" rotWithShape="0">
                  <a:schemeClr val="accent2"/>
                </a:outerShdw>
              </a:effectLst>
            </a:endParaRPr>
          </a:p>
        </p:txBody>
      </p:sp>
    </p:spTree>
    <p:extLst>
      <p:ext uri="{BB962C8B-B14F-4D97-AF65-F5344CB8AC3E}">
        <p14:creationId xmlns="" xmlns:p14="http://schemas.microsoft.com/office/powerpoint/2010/main" val="1705657005"/>
      </p:ext>
    </p:extLst>
  </p:cSld>
  <p:clrMapOvr>
    <a:masterClrMapping/>
  </p:clrMapOvr>
  <p:transition/>
  <p:timing/>
</p:sld>
</file>

<file path=ppt/slides/slide1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pattFill prst="pct25">
          <a:fgClr>
            <a:srgbClr val="FF0000"/>
          </a:fgClr>
          <a:bgClr>
            <a:schemeClr val="bg1"/>
          </a:bgClr>
        </a:pattFill>
        <a:effectLst/>
      </p:bgPr>
    </p:bg>
    <p:spTree>
      <p:nvGrpSpPr>
        <p:cNvPr id="1" name=""/>
        <p:cNvGrpSpPr/>
        <p:nvPr/>
      </p:nvGrpSpPr>
      <p:grpSpPr>
        <a:xfrm>
          <a:off x="0" y="0"/>
          <a:ext cx="0" cy="0"/>
        </a:xfrm>
      </p:grpSpPr>
      <p:sp>
        <p:nvSpPr>
          <p:cNvPr id="2" name="Заголовок 1"/>
          <p:cNvSpPr>
            <a:spLocks noGrp="1"/>
          </p:cNvSpPr>
          <p:nvPr>
            <p:ph type="title"/>
          </p:nvPr>
        </p:nvSpPr>
        <p:spPr>
          <a:xfrm>
            <a:off x="4721957" y="-92075"/>
            <a:ext cx="3065585" cy="1325563"/>
          </a:xfrm>
          <a:solidFill>
            <a:srgbClr val="FFD9D9"/>
          </a:solidFill>
        </p:spPr>
        <p:txBody>
          <a:bodyPr/>
          <a:lstStyle/>
          <a:p>
            <a:r>
              <a:rPr lang="ru-RU" b="1">
                <a:ln w="6600">
                  <a:solidFill>
                    <a:srgbClr val="FF0000"/>
                  </a:solidFill>
                  <a:prstDash val="solid"/>
                </a:ln>
                <a:solidFill>
                  <a:srgbClr val="FF4343"/>
                </a:solidFill>
                <a:effectLst>
                  <a:outerShdw dist="38100" dir="2700000" algn="tl" rotWithShape="0">
                    <a:schemeClr val="accent2"/>
                  </a:outerShdw>
                </a:effectLst>
              </a:rPr>
              <a:t>Пение птиц</a:t>
            </a:r>
          </a:p>
        </p:txBody>
      </p:sp>
      <p:pic>
        <p:nvPicPr>
          <p:cNvPr id="8" name="Объект 7"/>
          <p:cNvPicPr>
            <a:picLocks noGrp="1" noChangeAspect="1"/>
          </p:cNvPicPr>
          <p:nvPr>
            <p:ph sz="half" idx="1"/>
          </p:nvPr>
        </p:nvPicPr>
        <p:blipFill>
          <a:blip r:embed="rId2">
            <a:extLst>
              <a:ext uri="{28A0092B-C50C-407E-A947-70E740481C1C}">
                <a14:useLocalDpi xmlns="" xmlns:a14="http://schemas.microsoft.com/office/drawing/2010/main" val="0"/>
              </a:ext>
            </a:extLst>
          </a:blip>
          <a:stretch>
            <a:fillRect/>
          </a:stretch>
        </p:blipFill>
        <p:spPr>
          <a:xfrm>
            <a:off x="2242038" y="3465513"/>
            <a:ext cx="3249734" cy="3258466"/>
          </a:xfrm>
        </p:spPr>
      </p:pic>
      <p:pic>
        <p:nvPicPr>
          <p:cNvPr id="9" name="Рисунок 8"/>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45197" y="298633"/>
            <a:ext cx="2927839" cy="2928143"/>
          </a:xfrm>
          <a:prstGeom prst="rect">
            <a:avLst/>
          </a:prstGeom>
        </p:spPr>
      </p:pic>
      <p:sp>
        <p:nvSpPr>
          <p:cNvPr id="10" name="Объект 4">
            <a:extLst>
              <a:ext uri="{FF2B5EF4-FFF2-40B4-BE49-F238E27FC236}">
                <a16:creationId xmlns="" xmlns:a16="http://schemas.microsoft.com/office/drawing/2014/main" id="{49985692-7FF3-0B19-FA15-E0E04E9040DA}"/>
              </a:ext>
            </a:extLst>
          </p:cNvPr>
          <p:cNvSpPr>
            <a:spLocks noGrp="1"/>
          </p:cNvSpPr>
          <p:nvPr>
            <p:ph sz="half" idx="2"/>
          </p:nvPr>
        </p:nvSpPr>
        <p:spPr>
          <a:xfrm>
            <a:off x="5782235" y="1434353"/>
            <a:ext cx="5871883" cy="4742610"/>
          </a:xfrm>
          <a:solidFill>
            <a:srgbClr val="FFD9D9"/>
          </a:solidFill>
        </p:spPr>
        <p:txBody>
          <a:bodyPr>
            <a:normAutofit/>
          </a:bodyPr>
          <a:lstStyle/>
          <a:p>
            <a:pPr marL="0" indent="0">
              <a:buNone/>
            </a:pPr>
            <a:r>
              <a:rPr lang="ru-RU" b="1" spc="50">
                <a:ln w="9525" cmpd="sng">
                  <a:solidFill>
                    <a:srgbClr val="FF0000"/>
                  </a:solidFill>
                  <a:prstDash val="solid"/>
                </a:ln>
                <a:solidFill>
                  <a:srgbClr val="002060"/>
                </a:solidFill>
                <a:effectLst>
                  <a:glow rad="38100">
                    <a:schemeClr val="accent1">
                      <a:alpha val="40000"/>
                    </a:schemeClr>
                  </a:glow>
                </a:effectLst>
              </a:rPr>
              <a:t>      </a:t>
            </a:r>
            <a:r>
              <a:rPr lang="ru-RU" b="1" spc="50">
                <a:ln w="9525" cmpd="sng">
                  <a:solidFill>
                    <a:srgbClr val="1B202D"/>
                  </a:solidFill>
                  <a:prstDash val="solid"/>
                </a:ln>
                <a:solidFill>
                  <a:srgbClr val="002060"/>
                </a:solidFill>
                <a:effectLst>
                  <a:glow rad="38100">
                    <a:schemeClr val="accent1">
                      <a:alpha val="40000"/>
                    </a:schemeClr>
                  </a:glow>
                </a:effectLst>
              </a:rPr>
              <a:t>А птицы используют множество известных музыкальных форм. Трели крапивника спускаются по гамме, такой же, как в начале "Революционного" этюда Шопена. Песни древесного дрозда в точности следуют гамме Вестерна.</a:t>
            </a:r>
          </a:p>
        </p:txBody>
      </p:sp>
    </p:spTree>
    <p:extLst>
      <p:ext uri="{BB962C8B-B14F-4D97-AF65-F5344CB8AC3E}">
        <p14:creationId xmlns="" xmlns:p14="http://schemas.microsoft.com/office/powerpoint/2010/main" val="3885291296"/>
      </p:ext>
    </p:extLst>
  </p:cSld>
  <p:clrMapOvr>
    <a:masterClrMapping/>
  </p:clrMapOvr>
  <p:transition/>
  <p:timing/>
</p:sld>
</file>

<file path=ppt/slides/slide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Заголовок 1">
            <a:extLst>
              <a:ext uri="{FF2B5EF4-FFF2-40B4-BE49-F238E27FC236}">
                <a16:creationId xmlns="" xmlns:a16="http://schemas.microsoft.com/office/drawing/2014/main" id="{457779D2-3751-F766-4F53-F5CD56BA324E}"/>
              </a:ext>
            </a:extLst>
          </p:cNvPr>
          <p:cNvSpPr>
            <a:spLocks noGrp="1"/>
          </p:cNvSpPr>
          <p:nvPr>
            <p:ph type="title"/>
          </p:nvPr>
        </p:nvSpPr>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Kursiv95" pitchFamily="66" charset="0"/>
                <a:ea typeface="+mj-ea"/>
                <a:cs typeface="+mj-cs"/>
              </a:defRPr>
            </a:lvl1pPr>
            <a:lvl2pPr algn="ctr" rtl="0" eaLnBrk="0" fontAlgn="base" hangingPunct="0">
              <a:spcBef>
                <a:spcPct val="0"/>
              </a:spcBef>
              <a:spcAft>
                <a:spcPct val="0"/>
              </a:spcAft>
              <a:defRPr sz="4400">
                <a:solidFill>
                  <a:schemeClr val="tx1"/>
                </a:solidFill>
                <a:latin typeface="Kursiv95" pitchFamily="66" charset="0"/>
              </a:defRPr>
            </a:lvl2pPr>
            <a:lvl3pPr algn="ctr" rtl="0" eaLnBrk="0" fontAlgn="base" hangingPunct="0">
              <a:spcBef>
                <a:spcPct val="0"/>
              </a:spcBef>
              <a:spcAft>
                <a:spcPct val="0"/>
              </a:spcAft>
              <a:defRPr sz="4400">
                <a:solidFill>
                  <a:schemeClr val="tx1"/>
                </a:solidFill>
                <a:latin typeface="Kursiv95" pitchFamily="66" charset="0"/>
              </a:defRPr>
            </a:lvl3pPr>
            <a:lvl4pPr algn="ctr" rtl="0" eaLnBrk="0" fontAlgn="base" hangingPunct="0">
              <a:spcBef>
                <a:spcPct val="0"/>
              </a:spcBef>
              <a:spcAft>
                <a:spcPct val="0"/>
              </a:spcAft>
              <a:defRPr sz="4400">
                <a:solidFill>
                  <a:schemeClr val="tx1"/>
                </a:solidFill>
                <a:latin typeface="Kursiv95" pitchFamily="66" charset="0"/>
              </a:defRPr>
            </a:lvl4pPr>
            <a:lvl5pPr algn="ctr" rtl="0" eaLnBrk="0" fontAlgn="base" hangingPunct="0">
              <a:spcBef>
                <a:spcPct val="0"/>
              </a:spcBef>
              <a:spcAft>
                <a:spcPct val="0"/>
              </a:spcAft>
              <a:defRPr sz="4400">
                <a:solidFill>
                  <a:schemeClr val="tx1"/>
                </a:solidFill>
                <a:latin typeface="Kursiv95" pitchFamily="66" charset="0"/>
              </a:defRPr>
            </a:lvl5pPr>
            <a:lvl6pPr marL="457200" algn="ctr" rtl="0" eaLnBrk="1" fontAlgn="base" hangingPunct="1">
              <a:spcBef>
                <a:spcPct val="0"/>
              </a:spcBef>
              <a:spcAft>
                <a:spcPct val="0"/>
              </a:spcAft>
              <a:defRPr sz="4400">
                <a:solidFill>
                  <a:schemeClr val="tx1"/>
                </a:solidFill>
                <a:latin typeface="Kursiv95" pitchFamily="66" charset="0"/>
              </a:defRPr>
            </a:lvl6pPr>
            <a:lvl7pPr marL="914400" algn="ctr" rtl="0" eaLnBrk="1" fontAlgn="base" hangingPunct="1">
              <a:spcBef>
                <a:spcPct val="0"/>
              </a:spcBef>
              <a:spcAft>
                <a:spcPct val="0"/>
              </a:spcAft>
              <a:defRPr sz="4400">
                <a:solidFill>
                  <a:schemeClr val="tx1"/>
                </a:solidFill>
                <a:latin typeface="Kursiv95" pitchFamily="66" charset="0"/>
              </a:defRPr>
            </a:lvl7pPr>
            <a:lvl8pPr marL="1371600" algn="ctr" rtl="0" eaLnBrk="1" fontAlgn="base" hangingPunct="1">
              <a:spcBef>
                <a:spcPct val="0"/>
              </a:spcBef>
              <a:spcAft>
                <a:spcPct val="0"/>
              </a:spcAft>
              <a:defRPr sz="4400">
                <a:solidFill>
                  <a:schemeClr val="tx1"/>
                </a:solidFill>
                <a:latin typeface="Kursiv95" pitchFamily="66" charset="0"/>
              </a:defRPr>
            </a:lvl8pPr>
            <a:lvl9pPr marL="1828800" algn="ctr" rtl="0" eaLnBrk="1" fontAlgn="base" hangingPunct="1">
              <a:spcBef>
                <a:spcPct val="0"/>
              </a:spcBef>
              <a:spcAft>
                <a:spcPct val="0"/>
              </a:spcAft>
              <a:defRPr sz="4400">
                <a:solidFill>
                  <a:schemeClr val="tx1"/>
                </a:solidFill>
                <a:latin typeface="Kursiv95" pitchFamily="66" charset="0"/>
              </a:defRPr>
            </a:lvl9pPr>
          </a:lstStyle>
          <a:p>
            <a:pPr eaLnBrk="1" hangingPunct="1">
              <a:defRPr/>
            </a:pPr>
            <a:r>
              <a:rPr lang="ru-RU" sz="4000">
                <a:solidFill>
                  <a:schemeClr val="tx2">
                    <a:lumMod val="75000"/>
                  </a:schemeClr>
                </a:solidFill>
              </a:rPr>
              <a:t>Доскажи словечко:</a:t>
            </a:r>
          </a:p>
        </p:txBody>
      </p:sp>
      <p:sp>
        <p:nvSpPr>
          <p:cNvPr id="9" name="Содержимое 2">
            <a:extLst>
              <a:ext uri="{FF2B5EF4-FFF2-40B4-BE49-F238E27FC236}">
                <a16:creationId xmlns="" xmlns:a16="http://schemas.microsoft.com/office/drawing/2014/main" id="{6458989E-C534-576F-6F0F-EA7B195C0705}"/>
              </a:ext>
            </a:extLst>
          </p:cNvPr>
          <p:cNvSpPr>
            <a:spLocks noGrp="1"/>
          </p:cNvSpPr>
          <p:nvPr>
            <p:ph idx="1"/>
          </p:nvPr>
        </p:nvSpPr>
        <p:spPr bwMode="auto">
          <a:xfrm>
            <a:off x="838200" y="1506071"/>
            <a:ext cx="10515600" cy="4670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Wingdings 2" panose="05020102010507070707" pitchFamily="18"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buFont typeface="Wingdings 2" panose="05020102010507070707" pitchFamily="18" charset="2"/>
              <a:buNone/>
              <a:defRPr/>
            </a:pPr>
            <a:r>
              <a:rPr lang="ru-RU" sz="2400" b="1">
                <a:solidFill>
                  <a:srgbClr val="7030A0"/>
                </a:solidFill>
              </a:rPr>
              <a:t>Посмотри, мой милый друг, </a:t>
            </a:r>
          </a:p>
          <a:p>
            <a:pPr eaLnBrk="1" hangingPunct="1">
              <a:buFont typeface="Wingdings 2" panose="05020102010507070707" pitchFamily="18" charset="2"/>
              <a:buNone/>
              <a:defRPr/>
            </a:pPr>
            <a:r>
              <a:rPr lang="ru-RU" sz="2400" b="1">
                <a:solidFill>
                  <a:srgbClr val="7030A0"/>
                </a:solidFill>
              </a:rPr>
              <a:t>Что находится вокруг?</a:t>
            </a:r>
          </a:p>
          <a:p>
            <a:pPr eaLnBrk="1" hangingPunct="1">
              <a:buFont typeface="Wingdings 2" panose="05020102010507070707" pitchFamily="18" charset="2"/>
              <a:buNone/>
              <a:defRPr/>
            </a:pPr>
            <a:r>
              <a:rPr lang="ru-RU" sz="2400" b="1">
                <a:solidFill>
                  <a:schemeClr val="accent6">
                    <a:lumMod val="50000"/>
                  </a:schemeClr>
                </a:solidFill>
              </a:rPr>
              <a:t>Небо светло-голубое, </a:t>
            </a:r>
          </a:p>
          <a:p>
            <a:pPr eaLnBrk="1" hangingPunct="1">
              <a:buFont typeface="Wingdings 2" panose="05020102010507070707" pitchFamily="18" charset="2"/>
              <a:buNone/>
              <a:defRPr/>
            </a:pPr>
            <a:r>
              <a:rPr lang="ru-RU" sz="2400" b="1">
                <a:solidFill>
                  <a:schemeClr val="accent6">
                    <a:lumMod val="50000"/>
                  </a:schemeClr>
                </a:solidFill>
              </a:rPr>
              <a:t>Солнце светит золотое,</a:t>
            </a:r>
          </a:p>
          <a:p>
            <a:pPr eaLnBrk="1" hangingPunct="1">
              <a:buFont typeface="Wingdings 2" panose="05020102010507070707" pitchFamily="18" charset="2"/>
              <a:buNone/>
              <a:defRPr/>
            </a:pPr>
            <a:r>
              <a:rPr lang="ru-RU" sz="2400" b="1">
                <a:solidFill>
                  <a:srgbClr val="0070C0"/>
                </a:solidFill>
              </a:rPr>
              <a:t>Ветер листьями играет,</a:t>
            </a:r>
          </a:p>
          <a:p>
            <a:pPr eaLnBrk="1" hangingPunct="1">
              <a:buFont typeface="Wingdings 2" panose="05020102010507070707" pitchFamily="18" charset="2"/>
              <a:buNone/>
              <a:defRPr/>
            </a:pPr>
            <a:r>
              <a:rPr lang="ru-RU" sz="2400" b="1">
                <a:solidFill>
                  <a:srgbClr val="0070C0"/>
                </a:solidFill>
              </a:rPr>
              <a:t>Тучка в небе проплывает.</a:t>
            </a:r>
          </a:p>
          <a:p>
            <a:pPr eaLnBrk="1" hangingPunct="1">
              <a:buFont typeface="Wingdings 2" panose="05020102010507070707" pitchFamily="18" charset="2"/>
              <a:buNone/>
              <a:defRPr/>
            </a:pPr>
            <a:r>
              <a:rPr lang="ru-RU" sz="2400" b="1">
                <a:solidFill>
                  <a:srgbClr val="FF0000"/>
                </a:solidFill>
              </a:rPr>
              <a:t>Поле, речка и трава,</a:t>
            </a:r>
          </a:p>
          <a:p>
            <a:pPr eaLnBrk="1" hangingPunct="1">
              <a:buFont typeface="Wingdings 2" panose="05020102010507070707" pitchFamily="18" charset="2"/>
              <a:buNone/>
              <a:defRPr/>
            </a:pPr>
            <a:r>
              <a:rPr lang="ru-RU" sz="2400" b="1">
                <a:solidFill>
                  <a:srgbClr val="FF0000"/>
                </a:solidFill>
              </a:rPr>
              <a:t>Горы, воздух и листва,</a:t>
            </a:r>
          </a:p>
          <a:p>
            <a:pPr eaLnBrk="1" hangingPunct="1">
              <a:buFont typeface="Wingdings 2" panose="05020102010507070707" pitchFamily="18" charset="2"/>
              <a:buNone/>
              <a:defRPr/>
            </a:pPr>
            <a:r>
              <a:rPr lang="ru-RU" sz="2400" b="1">
                <a:solidFill>
                  <a:srgbClr val="002060"/>
                </a:solidFill>
              </a:rPr>
              <a:t>Птицы, звери и леса,</a:t>
            </a:r>
          </a:p>
          <a:p>
            <a:pPr eaLnBrk="1" hangingPunct="1">
              <a:buFont typeface="Wingdings 2" panose="05020102010507070707" pitchFamily="18" charset="2"/>
              <a:buNone/>
              <a:defRPr/>
            </a:pPr>
            <a:r>
              <a:rPr lang="ru-RU" sz="2400" b="1">
                <a:solidFill>
                  <a:srgbClr val="002060"/>
                </a:solidFill>
              </a:rPr>
              <a:t>Гром, туманы и роса.</a:t>
            </a:r>
          </a:p>
          <a:p>
            <a:pPr eaLnBrk="1" hangingPunct="1">
              <a:buFont typeface="Wingdings 2" panose="05020102010507070707" pitchFamily="18" charset="2"/>
              <a:buNone/>
              <a:defRPr/>
            </a:pPr>
            <a:r>
              <a:rPr lang="ru-RU" sz="2400" b="1"/>
              <a:t>Человек и время года – </a:t>
            </a:r>
          </a:p>
          <a:p>
            <a:pPr eaLnBrk="1" hangingPunct="1">
              <a:buFont typeface="Wingdings 2" panose="05020102010507070707" pitchFamily="18" charset="2"/>
              <a:buNone/>
              <a:defRPr/>
            </a:pPr>
            <a:r>
              <a:rPr lang="ru-RU" sz="2400" b="1"/>
              <a:t>Это всё вокруг…     </a:t>
            </a:r>
            <a:r>
              <a:rPr lang="ru-RU" sz="2400"/>
              <a:t>    </a:t>
            </a:r>
          </a:p>
          <a:p>
            <a:pPr eaLnBrk="1" hangingPunct="1">
              <a:buFont typeface="Wingdings 2" panose="05020102010507070707" pitchFamily="18" charset="2"/>
              <a:buNone/>
              <a:defRPr/>
            </a:pPr>
            <a:r>
              <a:rPr lang="ru-RU" sz="2400"/>
              <a:t>                                                   </a:t>
            </a:r>
            <a:r>
              <a:rPr lang="ru-RU" sz="2400" b="1" i="1">
                <a:solidFill>
                  <a:srgbClr val="C00000"/>
                </a:solidFill>
              </a:rPr>
              <a:t> </a:t>
            </a:r>
            <a:r>
              <a:rPr lang="ru-RU" sz="2400" b="1" i="1" smtClean="0">
                <a:solidFill>
                  <a:srgbClr val="C00000"/>
                </a:solidFill>
              </a:rPr>
              <a:t>    </a:t>
            </a:r>
            <a:endParaRPr lang="ru-RU" sz="2400" b="1" i="1">
              <a:solidFill>
                <a:srgbClr val="C00000"/>
              </a:solidFill>
            </a:endParaRPr>
          </a:p>
          <a:p>
            <a:pPr eaLnBrk="1" hangingPunct="1">
              <a:buFont typeface="Wingdings 2" panose="05020102010507070707" pitchFamily="18" charset="2"/>
              <a:buNone/>
              <a:defRPr/>
            </a:pPr>
            <a:r>
              <a:rPr lang="ru-RU" sz="2400"/>
              <a:t>									</a:t>
            </a:r>
          </a:p>
        </p:txBody>
      </p:sp>
    </p:spTree>
    <p:extLst>
      <p:ext uri="{BB962C8B-B14F-4D97-AF65-F5344CB8AC3E}">
        <p14:creationId xmlns="" xmlns:p14="http://schemas.microsoft.com/office/powerpoint/2010/main" val="401043940"/>
      </p:ext>
    </p:extLst>
  </p:cSld>
  <p:clrMapOvr>
    <a:masterClrMapping/>
  </p:clrMapOvr>
  <p:transition/>
  <p:timing/>
</p:sld>
</file>

<file path=ppt/slides/slide20.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Заголовок 1">
            <a:extLst>
              <a:ext uri="{FF2B5EF4-FFF2-40B4-BE49-F238E27FC236}">
                <a16:creationId xmlns="" xmlns:a16="http://schemas.microsoft.com/office/drawing/2014/main" id="{61DF95A5-82BB-414B-2906-B90523294155}"/>
              </a:ext>
            </a:extLst>
          </p:cNvPr>
          <p:cNvSpPr>
            <a:spLocks noGrp="1"/>
          </p:cNvSpPr>
          <p:nvPr>
            <p:ph type="title"/>
          </p:nvPr>
        </p:nvSpPr>
        <p:spPr>
          <a:xfrm>
            <a:off x="838200" y="365125"/>
            <a:ext cx="4307541" cy="1325563"/>
          </a:xfrm>
          <a:solidFill>
            <a:srgbClr val="FFD9D9"/>
          </a:solidFill>
        </p:spPr>
        <p:txBody>
          <a:bodyPr/>
          <a:lstStyle/>
          <a:p>
            <a:r>
              <a:rPr lang="ru-RU" b="1">
                <a:ln w="6600">
                  <a:solidFill>
                    <a:srgbClr val="FF0000"/>
                  </a:solidFill>
                  <a:prstDash val="solid"/>
                </a:ln>
                <a:solidFill>
                  <a:srgbClr val="FF4343"/>
                </a:solidFill>
                <a:effectLst>
                  <a:outerShdw dist="38100" dir="2700000" algn="tl" rotWithShape="0">
                    <a:schemeClr val="accent2"/>
                  </a:outerShdw>
                </a:effectLst>
              </a:rPr>
              <a:t>Соловей</a:t>
            </a:r>
          </a:p>
        </p:txBody>
      </p:sp>
      <p:sp>
        <p:nvSpPr>
          <p:cNvPr id="6" name="Объект 4">
            <a:extLst>
              <a:ext uri="{FF2B5EF4-FFF2-40B4-BE49-F238E27FC236}">
                <a16:creationId xmlns="" xmlns:a16="http://schemas.microsoft.com/office/drawing/2014/main" id="{B2AD1BB4-EA0F-CAC3-C95D-7C26D8AA4449}"/>
              </a:ext>
            </a:extLst>
          </p:cNvPr>
          <p:cNvSpPr>
            <a:spLocks noGrp="1"/>
          </p:cNvSpPr>
          <p:nvPr>
            <p:ph sz="half" idx="1"/>
          </p:nvPr>
        </p:nvSpPr>
        <p:spPr>
          <a:xfrm>
            <a:off x="528918" y="1825625"/>
            <a:ext cx="5490882" cy="4351338"/>
          </a:xfrm>
          <a:solidFill>
            <a:srgbClr val="FFD9D9"/>
          </a:solidFill>
        </p:spPr>
        <p:txBody>
          <a:bodyPr>
            <a:normAutofit/>
          </a:bodyPr>
          <a:lstStyle/>
          <a:p>
            <a:pPr marL="0" indent="0">
              <a:buNone/>
            </a:pPr>
            <a:r>
              <a:rPr lang="ru-RU" b="1" spc="50">
                <a:ln w="9525" cmpd="sng">
                  <a:solidFill>
                    <a:srgbClr val="1B202D"/>
                  </a:solidFill>
                  <a:prstDash val="solid"/>
                </a:ln>
                <a:solidFill>
                  <a:srgbClr val="002060"/>
                </a:solidFill>
                <a:effectLst>
                  <a:glow rad="38100">
                    <a:schemeClr val="accent1">
                      <a:alpha val="40000"/>
                    </a:schemeClr>
                  </a:glow>
                </a:effectLst>
              </a:rPr>
              <a:t>Исследователи птичьего пения пишут, что наш соловей - один из самых примитивных певцов в ряду птиц. </a:t>
            </a:r>
          </a:p>
        </p:txBody>
      </p:sp>
      <p:pic>
        <p:nvPicPr>
          <p:cNvPr id="7" name="Объект 6">
            <a:extLst>
              <a:ext uri="{FF2B5EF4-FFF2-40B4-BE49-F238E27FC236}">
                <a16:creationId xmlns="" xmlns:a16="http://schemas.microsoft.com/office/drawing/2014/main" id="{DF593D29-4BC0-130D-2EFB-DC20725631C2}"/>
              </a:ext>
            </a:extLst>
          </p:cNvPr>
          <p:cNvPicPr>
            <a:picLocks noGrp="1" noChangeAspect="1"/>
          </p:cNvPicPr>
          <p:nvPr>
            <p:ph sz="half" idx="2"/>
          </p:nvPr>
        </p:nvPicPr>
        <p:blipFill>
          <a:blip r:embed="rId2">
            <a:extLst>
              <a:ext uri="{28A0092B-C50C-407E-A947-70E740481C1C}">
                <a14:useLocalDpi xmlns="" xmlns:a14="http://schemas.microsoft.com/office/drawing/2010/main" val="0"/>
              </a:ext>
            </a:extLst>
          </a:blip>
          <a:stretch>
            <a:fillRect/>
          </a:stretch>
        </p:blipFill>
        <p:spPr>
          <a:xfrm>
            <a:off x="6172200" y="959224"/>
            <a:ext cx="5181600" cy="5065058"/>
          </a:xfrm>
          <a:prstGeom prst="rect">
            <a:avLst/>
          </a:prstGeom>
        </p:spPr>
      </p:pic>
      <p:pic>
        <p:nvPicPr>
          <p:cNvPr id="8" name="penie-solovya-v-lesu-39972">
            <a:hlinkClick action="ppaction://media"/>
          </p:cNvPr>
          <p:cNvPicPr>
            <a:picLocks noChangeAspect="1"/>
          </p:cNvPicPr>
          <p:nvPr>
            <a:audioFile r:link="rId4"/>
            <p:extLst>
              <p:ext uri="{DAA4B4D4-6D71-4841-9C94-3DE7FCFB9230}">
                <p14:media xmlns:p14="http://schemas.microsoft.com/office/powerpoint/2010/main" xmlns="" r:embed="rId5"/>
              </p:ext>
            </p:extLst>
          </p:nvPr>
        </p:nvPicPr>
        <p:blipFill>
          <a:blip r:embed="rId3"/>
          <a:stretch>
            <a:fillRect/>
          </a:stretch>
        </p:blipFill>
        <p:spPr>
          <a:xfrm>
            <a:off x="243254" y="6087208"/>
            <a:ext cx="609600" cy="609600"/>
          </a:xfrm>
          <a:prstGeom prst="rect">
            <a:avLst/>
          </a:prstGeom>
        </p:spPr>
      </p:pic>
    </p:spTree>
    <p:extLst>
      <p:ext uri="{BB962C8B-B14F-4D97-AF65-F5344CB8AC3E}">
        <p14:creationId xmlns="" xmlns:p14="http://schemas.microsoft.com/office/powerpoint/2010/main" val="26989076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326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Заголовок 1">
            <a:extLst>
              <a:ext uri="{FF2B5EF4-FFF2-40B4-BE49-F238E27FC236}">
                <a16:creationId xmlns="" xmlns:a16="http://schemas.microsoft.com/office/drawing/2014/main" id="{3C350BE7-7862-9912-0BFE-24ADEEF625CE}"/>
              </a:ext>
            </a:extLst>
          </p:cNvPr>
          <p:cNvSpPr>
            <a:spLocks noGrp="1"/>
          </p:cNvSpPr>
          <p:nvPr>
            <p:ph type="title"/>
          </p:nvPr>
        </p:nvSpPr>
        <p:spPr>
          <a:xfrm>
            <a:off x="838200" y="365125"/>
            <a:ext cx="4164106" cy="1325563"/>
          </a:xfrm>
          <a:solidFill>
            <a:srgbClr val="FFD9D9"/>
          </a:solidFill>
        </p:spPr>
        <p:txBody>
          <a:bodyPr/>
          <a:lstStyle/>
          <a:p>
            <a:r>
              <a:rPr lang="ru-RU" b="1">
                <a:ln w="6600">
                  <a:solidFill>
                    <a:srgbClr val="FF0000"/>
                  </a:solidFill>
                  <a:prstDash val="solid"/>
                </a:ln>
                <a:solidFill>
                  <a:srgbClr val="FF4343"/>
                </a:solidFill>
                <a:effectLst>
                  <a:outerShdw dist="38100" dir="2700000" algn="tl" rotWithShape="0">
                    <a:schemeClr val="accent2"/>
                  </a:outerShdw>
                </a:effectLst>
              </a:rPr>
              <a:t>Лесной конёк</a:t>
            </a:r>
          </a:p>
        </p:txBody>
      </p:sp>
      <p:pic>
        <p:nvPicPr>
          <p:cNvPr id="6" name="Объект 5">
            <a:extLst>
              <a:ext uri="{FF2B5EF4-FFF2-40B4-BE49-F238E27FC236}">
                <a16:creationId xmlns="" xmlns:a16="http://schemas.microsoft.com/office/drawing/2014/main" id="{6DFFEC25-8634-62E6-1DD7-1CE696E7F241}"/>
              </a:ext>
            </a:extLst>
          </p:cNvPr>
          <p:cNvPicPr>
            <a:picLocks noGrp="1" noChangeAspect="1"/>
          </p:cNvPicPr>
          <p:nvPr>
            <p:ph sz="half" idx="1"/>
          </p:nvPr>
        </p:nvPicPr>
        <p:blipFill>
          <a:blip r:embed="rId2">
            <a:extLst>
              <a:ext uri="{28A0092B-C50C-407E-A947-70E740481C1C}">
                <a14:useLocalDpi xmlns="" xmlns:a14="http://schemas.microsoft.com/office/drawing/2010/main" val="0"/>
              </a:ext>
            </a:extLst>
          </a:blip>
          <a:stretch>
            <a:fillRect/>
          </a:stretch>
        </p:blipFill>
        <p:spPr>
          <a:xfrm>
            <a:off x="838200" y="2043801"/>
            <a:ext cx="5181600" cy="3914986"/>
          </a:xfrm>
          <a:prstGeom prst="rect">
            <a:avLst/>
          </a:prstGeom>
        </p:spPr>
      </p:pic>
      <p:pic>
        <p:nvPicPr>
          <p:cNvPr id="7" name="Объект 6">
            <a:extLst>
              <a:ext uri="{FF2B5EF4-FFF2-40B4-BE49-F238E27FC236}">
                <a16:creationId xmlns="" xmlns:a16="http://schemas.microsoft.com/office/drawing/2014/main" id="{68CC99CE-FD2B-CAE2-DD86-7648F6AEE60C}"/>
              </a:ext>
            </a:extLst>
          </p:cNvPr>
          <p:cNvPicPr>
            <a:picLocks noGrp="1" noChangeAspect="1"/>
          </p:cNvPicPr>
          <p:nvPr>
            <p:ph sz="half" idx="2"/>
          </p:nvPr>
        </p:nvPicPr>
        <p:blipFill>
          <a:blip r:embed="rId3">
            <a:extLst>
              <a:ext uri="{28A0092B-C50C-407E-A947-70E740481C1C}">
                <a14:useLocalDpi xmlns="" xmlns:a14="http://schemas.microsoft.com/office/drawing/2010/main" val="0"/>
              </a:ext>
            </a:extLst>
          </a:blip>
          <a:stretch>
            <a:fillRect/>
          </a:stretch>
        </p:blipFill>
        <p:spPr>
          <a:xfrm>
            <a:off x="6934200" y="2196353"/>
            <a:ext cx="3657600" cy="4320988"/>
          </a:xfrm>
          <a:prstGeom prst="rect">
            <a:avLst/>
          </a:prstGeom>
        </p:spPr>
      </p:pic>
      <p:sp>
        <p:nvSpPr>
          <p:cNvPr id="8" name="Объект 4">
            <a:extLst>
              <a:ext uri="{FF2B5EF4-FFF2-40B4-BE49-F238E27FC236}">
                <a16:creationId xmlns="" xmlns:a16="http://schemas.microsoft.com/office/drawing/2014/main" id="{FD81038F-5489-ACAB-1493-40E98A337D42}"/>
              </a:ext>
            </a:extLst>
          </p:cNvPr>
          <p:cNvSpPr txBox="1"/>
          <p:nvPr/>
        </p:nvSpPr>
        <p:spPr>
          <a:xfrm>
            <a:off x="5654013" y="1351412"/>
            <a:ext cx="6466787" cy="841639"/>
          </a:xfrm>
          <a:prstGeom prst="rect">
            <a:avLst/>
          </a:prstGeom>
          <a:solidFill>
            <a:srgbClr val="FFD9D9"/>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b="1" spc="50">
                <a:ln w="9525" cmpd="sng">
                  <a:solidFill>
                    <a:srgbClr val="1B202D"/>
                  </a:solidFill>
                  <a:prstDash val="solid"/>
                </a:ln>
                <a:solidFill>
                  <a:srgbClr val="002060"/>
                </a:solidFill>
                <a:effectLst>
                  <a:glow rad="38100">
                    <a:schemeClr val="accent1">
                      <a:alpha val="40000"/>
                    </a:schemeClr>
                  </a:glow>
                </a:effectLst>
              </a:rPr>
              <a:t>Чемпион по совершенствованию музыкальной формы - лесной конек. </a:t>
            </a:r>
            <a:endParaRPr lang="ru-RU" b="1" spc="50">
              <a:ln w="9525" cmpd="sng">
                <a:solidFill>
                  <a:srgbClr val="1B202D"/>
                </a:solidFill>
                <a:prstDash val="solid"/>
              </a:ln>
              <a:solidFill>
                <a:srgbClr val="002060"/>
              </a:solidFill>
              <a:effectLst>
                <a:glow rad="38100">
                  <a:schemeClr val="accent1">
                    <a:alpha val="40000"/>
                  </a:schemeClr>
                </a:glow>
              </a:effectLst>
            </a:endParaRPr>
          </a:p>
        </p:txBody>
      </p:sp>
      <p:pic>
        <p:nvPicPr>
          <p:cNvPr id="9" name="Penie_ptic_-_Lesnojj_konek_63410021">
            <a:hlinkClick action="ppaction://media"/>
          </p:cNvPr>
          <p:cNvPicPr>
            <a:picLocks noChangeAspect="1"/>
          </p:cNvPicPr>
          <p:nvPr>
            <a:audioFile r:link="rId5"/>
            <p:extLst>
              <p:ext uri="{DAA4B4D4-6D71-4841-9C94-3DE7FCFB9230}">
                <p14:media xmlns:p14="http://schemas.microsoft.com/office/powerpoint/2010/main" xmlns="" r:embed="rId6"/>
              </p:ext>
            </p:extLst>
          </p:nvPr>
        </p:nvPicPr>
        <p:blipFill>
          <a:blip r:embed="rId4"/>
          <a:stretch>
            <a:fillRect/>
          </a:stretch>
        </p:blipFill>
        <p:spPr>
          <a:xfrm>
            <a:off x="240323" y="6113584"/>
            <a:ext cx="609600" cy="609600"/>
          </a:xfrm>
          <a:prstGeom prst="rect">
            <a:avLst/>
          </a:prstGeom>
        </p:spPr>
      </p:pic>
    </p:spTree>
    <p:extLst>
      <p:ext uri="{BB962C8B-B14F-4D97-AF65-F5344CB8AC3E}">
        <p14:creationId xmlns="" xmlns:p14="http://schemas.microsoft.com/office/powerpoint/2010/main" val="5873193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92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Заголовок 1">
            <a:extLst>
              <a:ext uri="{FF2B5EF4-FFF2-40B4-BE49-F238E27FC236}">
                <a16:creationId xmlns="" xmlns:a16="http://schemas.microsoft.com/office/drawing/2014/main" id="{1777323F-332E-F9D0-956D-319760EF8A5A}"/>
              </a:ext>
            </a:extLst>
          </p:cNvPr>
          <p:cNvSpPr>
            <a:spLocks noGrp="1"/>
          </p:cNvSpPr>
          <p:nvPr>
            <p:ph type="title"/>
          </p:nvPr>
        </p:nvSpPr>
        <p:spPr>
          <a:xfrm>
            <a:off x="838200" y="365125"/>
            <a:ext cx="4513729" cy="1325563"/>
          </a:xfrm>
          <a:solidFill>
            <a:srgbClr val="FFD9D9"/>
          </a:solidFill>
        </p:spPr>
        <p:txBody>
          <a:bodyPr/>
          <a:lstStyle/>
          <a:p>
            <a:r>
              <a:rPr lang="ru-RU" b="1">
                <a:ln w="6600">
                  <a:solidFill>
                    <a:srgbClr val="FF0000"/>
                  </a:solidFill>
                  <a:prstDash val="solid"/>
                </a:ln>
                <a:solidFill>
                  <a:srgbClr val="FF4343"/>
                </a:solidFill>
                <a:effectLst>
                  <a:outerShdw dist="38100" dir="2700000" algn="tl" rotWithShape="0">
                    <a:schemeClr val="accent2"/>
                  </a:outerShdw>
                </a:effectLst>
              </a:rPr>
              <a:t>Пёстрый дрозд</a:t>
            </a:r>
          </a:p>
        </p:txBody>
      </p:sp>
      <p:sp>
        <p:nvSpPr>
          <p:cNvPr id="6" name="Объект 4">
            <a:extLst>
              <a:ext uri="{FF2B5EF4-FFF2-40B4-BE49-F238E27FC236}">
                <a16:creationId xmlns="" xmlns:a16="http://schemas.microsoft.com/office/drawing/2014/main" id="{B146B684-6EDB-ACAE-F8EB-8DA7C7D6D415}"/>
              </a:ext>
            </a:extLst>
          </p:cNvPr>
          <p:cNvSpPr>
            <a:spLocks noGrp="1"/>
          </p:cNvSpPr>
          <p:nvPr>
            <p:ph sz="half" idx="1"/>
          </p:nvPr>
        </p:nvSpPr>
        <p:spPr>
          <a:xfrm>
            <a:off x="510988" y="1825624"/>
            <a:ext cx="5508812" cy="4754469"/>
          </a:xfrm>
          <a:solidFill>
            <a:srgbClr val="FFD9D9"/>
          </a:solidFill>
        </p:spPr>
        <p:txBody>
          <a:bodyPr>
            <a:normAutofit fontScale="85000" lnSpcReduction="20000"/>
          </a:bodyPr>
          <a:lstStyle/>
          <a:p>
            <a:pPr marL="0" indent="0">
              <a:buNone/>
            </a:pPr>
            <a:r>
              <a:rPr lang="ru-RU" b="1" spc="50">
                <a:ln w="9525" cmpd="sng">
                  <a:solidFill>
                    <a:srgbClr val="FF0000"/>
                  </a:solidFill>
                  <a:prstDash val="solid"/>
                </a:ln>
                <a:solidFill>
                  <a:srgbClr val="002060"/>
                </a:solidFill>
                <a:effectLst>
                  <a:glow rad="38100">
                    <a:schemeClr val="accent1">
                      <a:alpha val="40000"/>
                    </a:schemeClr>
                  </a:glow>
                </a:effectLst>
              </a:rPr>
              <a:t>        </a:t>
            </a:r>
            <a:r>
              <a:rPr lang="ru-RU" b="1" spc="50">
                <a:ln w="9525" cmpd="sng">
                  <a:solidFill>
                    <a:srgbClr val="1B202D"/>
                  </a:solidFill>
                  <a:prstDash val="solid"/>
                </a:ln>
                <a:solidFill>
                  <a:srgbClr val="002060"/>
                </a:solidFill>
                <a:effectLst>
                  <a:glow rad="38100">
                    <a:schemeClr val="accent1">
                      <a:alpha val="40000"/>
                    </a:schemeClr>
                  </a:glow>
                </a:effectLst>
              </a:rPr>
              <a:t>Другие ученые считают, что самая музыкальная птица в мире - живущий в Северной Америке пестрый дрозд. В его песнях (продолжительность каждой из них 1-1,5 секунды) звучит «человеческая» музыка, музыка, достигшая невероятно высокого для животного мира развития. К тому же пестрый дрозд умеет «сочинять» к своим песням гармоническое сопровождение, как бы вторую партию. Одна и та же птица поет сразу на два голоса, и это немалая музыкальная и биологическая сенсация.</a:t>
            </a:r>
          </a:p>
        </p:txBody>
      </p:sp>
      <p:pic>
        <p:nvPicPr>
          <p:cNvPr id="7" name="Объект 6">
            <a:extLst>
              <a:ext uri="{FF2B5EF4-FFF2-40B4-BE49-F238E27FC236}">
                <a16:creationId xmlns="" xmlns:a16="http://schemas.microsoft.com/office/drawing/2014/main" id="{6F019B71-E463-F770-4303-297376BF9095}"/>
              </a:ext>
            </a:extLst>
          </p:cNvPr>
          <p:cNvPicPr>
            <a:picLocks noGrp="1" noChangeAspect="1"/>
          </p:cNvPicPr>
          <p:nvPr>
            <p:ph sz="half" idx="2"/>
          </p:nvPr>
        </p:nvPicPr>
        <p:blipFill>
          <a:blip r:embed="rId2">
            <a:extLst>
              <a:ext uri="{28A0092B-C50C-407E-A947-70E740481C1C}">
                <a14:useLocalDpi xmlns="" xmlns:a14="http://schemas.microsoft.com/office/drawing/2010/main" val="0"/>
              </a:ext>
            </a:extLst>
          </a:blip>
          <a:stretch>
            <a:fillRect/>
          </a:stretch>
        </p:blipFill>
        <p:spPr>
          <a:xfrm>
            <a:off x="6172200" y="1335740"/>
            <a:ext cx="5181600" cy="5011271"/>
          </a:xfrm>
          <a:prstGeom prst="rect">
            <a:avLst/>
          </a:prstGeom>
        </p:spPr>
      </p:pic>
      <p:pic>
        <p:nvPicPr>
          <p:cNvPr id="8" name="chrnyiy-drozd-turdus-merula-27133">
            <a:hlinkClick action="ppaction://media"/>
          </p:cNvPr>
          <p:cNvPicPr>
            <a:picLocks noChangeAspect="1"/>
          </p:cNvPicPr>
          <p:nvPr>
            <a:audioFile r:link="rId4"/>
            <p:extLst>
              <p:ext uri="{DAA4B4D4-6D71-4841-9C94-3DE7FCFB9230}">
                <p14:media xmlns:p14="http://schemas.microsoft.com/office/powerpoint/2010/main" xmlns="" r:embed="rId5"/>
              </p:ext>
            </p:extLst>
          </p:nvPr>
        </p:nvPicPr>
        <p:blipFill>
          <a:blip r:embed="rId3"/>
          <a:stretch>
            <a:fillRect/>
          </a:stretch>
        </p:blipFill>
        <p:spPr>
          <a:xfrm>
            <a:off x="383931" y="6051061"/>
            <a:ext cx="609600" cy="638908"/>
          </a:xfrm>
          <a:prstGeom prst="rect">
            <a:avLst/>
          </a:prstGeom>
        </p:spPr>
      </p:pic>
    </p:spTree>
    <p:extLst>
      <p:ext uri="{BB962C8B-B14F-4D97-AF65-F5344CB8AC3E}">
        <p14:creationId xmlns="" xmlns:p14="http://schemas.microsoft.com/office/powerpoint/2010/main" val="32469927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54449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3">
            <a:lum/>
          </a:blip>
          <a:stretch>
            <a:fillRect t="-6000" b="-6000"/>
          </a:stretch>
        </a:blipFill>
        <a:effectLst/>
      </p:bgPr>
    </p:bg>
    <p:spTree>
      <p:nvGrpSpPr>
        <p:cNvPr id="1" name=""/>
        <p:cNvGrpSpPr/>
        <p:nvPr/>
      </p:nvGrpSpPr>
      <p:grpSpPr>
        <a:xfrm>
          <a:off x="0" y="0"/>
          <a:ext cx="0" cy="0"/>
        </a:xfrm>
      </p:grpSpPr>
      <p:sp>
        <p:nvSpPr>
          <p:cNvPr id="2" name="Заголовок 1"/>
          <p:cNvSpPr>
            <a:spLocks noGrp="1"/>
          </p:cNvSpPr>
          <p:nvPr>
            <p:ph type="title"/>
          </p:nvPr>
        </p:nvSpPr>
        <p:spPr>
          <a:xfrm>
            <a:off x="857020" y="169068"/>
            <a:ext cx="4689050" cy="833255"/>
          </a:xfrm>
          <a:solidFill>
            <a:schemeClr val="accent5">
              <a:lumMod val="40000"/>
              <a:lumOff val="60000"/>
            </a:schemeClr>
          </a:solidFill>
        </p:spPr>
        <p:txBody>
          <a:bodyPr/>
          <a:lstStyle/>
          <a:p>
            <a:r>
              <a:rPr lang="ru-RU" b="1" spc="50">
                <a:ln w="9525" cmpd="sng">
                  <a:solidFill>
                    <a:sysClr val="windowText" lastClr="000000"/>
                  </a:solidFill>
                  <a:prstDash val="solid"/>
                </a:ln>
                <a:effectLst>
                  <a:glow rad="38100">
                    <a:schemeClr val="accent1">
                      <a:alpha val="40000"/>
                    </a:schemeClr>
                  </a:glow>
                </a:effectLst>
              </a:rPr>
              <a:t>Музыка и человек</a:t>
            </a:r>
          </a:p>
        </p:txBody>
      </p:sp>
      <p:sp>
        <p:nvSpPr>
          <p:cNvPr id="5" name="Объект 4"/>
          <p:cNvSpPr>
            <a:spLocks noGrp="1"/>
          </p:cNvSpPr>
          <p:nvPr>
            <p:ph sz="half" idx="1"/>
          </p:nvPr>
        </p:nvSpPr>
        <p:spPr>
          <a:xfrm>
            <a:off x="197963" y="1152999"/>
            <a:ext cx="5898037" cy="5513840"/>
          </a:xfrm>
          <a:solidFill>
            <a:schemeClr val="accent5">
              <a:lumMod val="40000"/>
              <a:lumOff val="60000"/>
            </a:schemeClr>
          </a:solidFill>
        </p:spPr>
        <p:txBody>
          <a:bodyPr>
            <a:noAutofit/>
          </a:bodyPr>
          <a:lstStyle/>
          <a:p>
            <a:pPr marL="0" indent="0">
              <a:buNone/>
            </a:pPr>
            <a:r>
              <a:rPr lang="ru-RU" sz="2400" b="1">
                <a:ln>
                  <a:solidFill>
                    <a:sysClr val="windowText" lastClr="000000"/>
                  </a:solidFill>
                </a:ln>
              </a:rPr>
              <a:t>Музыка – феноменальное явление. Её взаимоотношения с человеком удивительны. Мелодичные звуки вершат чудеса – в человеке пробуждается, преобразуется душа, меняются состояние, настроение… Музыка властвует над нашими эмоциями, которые, оказывается, даже побеждают физическую боль. </a:t>
            </a:r>
          </a:p>
          <a:p>
            <a:pPr marL="0" indent="0">
              <a:buNone/>
            </a:pPr>
            <a:r>
              <a:rPr lang="ru-RU" sz="2400" b="1">
                <a:ln>
                  <a:solidFill>
                    <a:sysClr val="windowText" lastClr="000000"/>
                  </a:solidFill>
                </a:ln>
              </a:rPr>
              <a:t>Узбекский учёный Мирзакарим Норбеков установил: здоровье зависит от эмоционального центра человеческого организма. Он подчёркивает: “Хаос не в мире, он внутри нас”. И именно музыка побеждает этот хаос, гармонизирует эмоциональную сферу человека. </a:t>
            </a:r>
          </a:p>
          <a:p>
            <a:pPr marL="0" indent="0">
              <a:buNone/>
            </a:pPr>
            <a:endParaRPr lang="ru-RU" sz="2400" b="1">
              <a:ln>
                <a:solidFill>
                  <a:srgbClr val="0000FF"/>
                </a:solidFill>
              </a:ln>
              <a:solidFill>
                <a:srgbClr val="0020C0"/>
              </a:solidFill>
            </a:endParaRPr>
          </a:p>
        </p:txBody>
      </p:sp>
      <p:pic>
        <p:nvPicPr>
          <p:cNvPr id="10" name="Объект 9"/>
          <p:cNvPicPr>
            <a:picLocks noGrp="1" noChangeAspect="1"/>
          </p:cNvPicPr>
          <p:nvPr>
            <p:ph sz="half" idx="2"/>
          </p:nvPr>
        </p:nvPicPr>
        <p:blipFill>
          <a:blip r:embed="rId2">
            <a:extLst>
              <a:ext uri="{28A0092B-C50C-407E-A947-70E740481C1C}">
                <a14:useLocalDpi xmlns="" xmlns:a14="http://schemas.microsoft.com/office/drawing/2010/main" val="0"/>
              </a:ext>
            </a:extLst>
          </a:blip>
          <a:stretch>
            <a:fillRect/>
          </a:stretch>
        </p:blipFill>
        <p:spPr>
          <a:xfrm>
            <a:off x="6436150" y="244482"/>
            <a:ext cx="5181600" cy="3612726"/>
          </a:xfrm>
        </p:spPr>
      </p:pic>
      <p:sp>
        <p:nvSpPr>
          <p:cNvPr id="3" name="Прямоугольник 2"/>
          <p:cNvSpPr/>
          <p:nvPr/>
        </p:nvSpPr>
        <p:spPr>
          <a:xfrm>
            <a:off x="6254750" y="3989183"/>
            <a:ext cx="5792706" cy="2677656"/>
          </a:xfrm>
          <a:prstGeom prst="rect">
            <a:avLst/>
          </a:prstGeom>
          <a:solidFill>
            <a:schemeClr val="accent5">
              <a:lumMod val="40000"/>
              <a:lumOff val="60000"/>
            </a:schemeClr>
          </a:solidFill>
        </p:spPr>
        <p:txBody>
          <a:bodyPr wrap="square">
            <a:spAutoFit/>
          </a:bodyPr>
          <a:lstStyle/>
          <a:p>
            <a:r>
              <a:rPr lang="ru-RU" sz="2800" b="1">
                <a:ln>
                  <a:solidFill>
                    <a:sysClr val="windowText" lastClr="000000"/>
                  </a:solidFill>
                </a:ln>
              </a:rPr>
              <a:t>Научно доказано, что музыка может укреплять иммунную систему, приводит к снижению заболеваемости, улучшает обмен веществ и, как следствие, активнее идут восстановительные процессы. </a:t>
            </a:r>
          </a:p>
        </p:txBody>
      </p:sp>
    </p:spTree>
    <p:extLst>
      <p:ext uri="{BB962C8B-B14F-4D97-AF65-F5344CB8AC3E}">
        <p14:creationId xmlns="" xmlns:p14="http://schemas.microsoft.com/office/powerpoint/2010/main" val="581618847"/>
      </p:ext>
    </p:extLst>
  </p:cSld>
  <p:clrMapOvr>
    <a:masterClrMapping/>
  </p:clrMapOvr>
  <p:transition/>
  <p:timing/>
</p:sld>
</file>

<file path=ppt/slides/slide2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bg>
      <p:bgPr>
        <a:blipFill dpi="0" rotWithShape="1">
          <a:blip r:embed="rId4">
            <a:lum/>
          </a:blip>
          <a:stretch>
            <a:fillRect t="-6000" b="-6000"/>
          </a:stretch>
        </a:blipFill>
        <a:effectLst/>
      </p:bgPr>
    </p:bg>
    <p:spTree>
      <p:nvGrpSpPr>
        <p:cNvPr id="1" name=""/>
        <p:cNvGrpSpPr/>
        <p:nvPr/>
      </p:nvGrpSpPr>
      <p:grpSpPr>
        <a:xfrm>
          <a:off x="0" y="0"/>
          <a:ext cx="0" cy="0"/>
        </a:xfrm>
      </p:grpSpPr>
      <p:pic>
        <p:nvPicPr>
          <p:cNvPr id="4" name="Объект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5650584" y="2816803"/>
            <a:ext cx="5703216" cy="3518604"/>
          </a:xfrm>
        </p:spPr>
      </p:pic>
      <p:sp>
        <p:nvSpPr>
          <p:cNvPr id="6" name="Заголовок 1">
            <a:extLst>
              <a:ext uri="{FF2B5EF4-FFF2-40B4-BE49-F238E27FC236}">
                <a16:creationId xmlns="" xmlns:a16="http://schemas.microsoft.com/office/drawing/2014/main" id="{8D91E57B-EBCC-476E-1D34-043AF35E3643}"/>
              </a:ext>
            </a:extLst>
          </p:cNvPr>
          <p:cNvSpPr>
            <a:spLocks noGrp="1"/>
          </p:cNvSpPr>
          <p:nvPr>
            <p:ph type="title"/>
          </p:nvPr>
        </p:nvSpPr>
        <p:spPr>
          <a:xfrm>
            <a:off x="654424" y="1434353"/>
            <a:ext cx="10699376" cy="256335"/>
          </a:xfrm>
          <a:solidFill>
            <a:srgbClr val="FDE9F3"/>
          </a:solidFill>
        </p:spPr>
        <p:txBody>
          <a:bodyPr>
            <a:noAutofit/>
          </a:bodyPr>
          <a:lstStyle/>
          <a:p>
            <a:pPr lvl="0"/>
            <a:r>
              <a:rPr lang="ru-RU" sz="2000" b="1">
                <a:ln w="12700" cmpd="sng">
                  <a:solidFill>
                    <a:schemeClr val="tx1"/>
                  </a:solidFill>
                  <a:prstDash val="solid"/>
                </a:ln>
                <a:solidFill>
                  <a:srgbClr val="273C18"/>
                </a:solidFill>
              </a:rPr>
              <a:t>Духовная, религиозная музыка восстанавливает душевное равновесие, дарит чувство покоя. Если сравнивать музыку с лекарствами, то религиозная музыка - анальгетик в мире звуков, она облегчает боль. Пение весёлых песен помогает при сердечных недугах, способствует долголетию. Но самый большой эффект на человека оказывают мелодии Моцарта. Этот феномен, до конца ещё не объяснённый, так и назвали - «эффект Моцарта». Колокольный звон активизирует защитные силы организма и на 40% тормозит развитие болезнетворных бактерий. В итоге достигается обезболивающий эффект, нормализовались давление и пульс, восстанавливалось душевное равновесие.</a:t>
            </a:r>
          </a:p>
        </p:txBody>
      </p:sp>
      <p:pic>
        <p:nvPicPr>
          <p:cNvPr id="7" name="Рисунок 6">
            <a:extLst>
              <a:ext uri="{FF2B5EF4-FFF2-40B4-BE49-F238E27FC236}">
                <a16:creationId xmlns="" xmlns:a16="http://schemas.microsoft.com/office/drawing/2014/main" id="{5F028FCA-38C8-2E45-8124-E45556959DB3}"/>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231977" y="3771901"/>
            <a:ext cx="4232618" cy="2742962"/>
          </a:xfrm>
          <a:prstGeom prst="rect">
            <a:avLst/>
          </a:prstGeom>
        </p:spPr>
      </p:pic>
    </p:spTree>
    <p:extLst>
      <p:ext uri="{BB962C8B-B14F-4D97-AF65-F5344CB8AC3E}">
        <p14:creationId xmlns="" xmlns:p14="http://schemas.microsoft.com/office/powerpoint/2010/main" val="1778167414"/>
      </p:ext>
    </p:extLst>
  </p:cSld>
  <p:clrMapOvr>
    <a:masterClrMapping/>
  </p:clrMapOvr>
  <p:transition/>
  <p:timing/>
</p:sld>
</file>

<file path=ppt/slides/slide2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p:cNvSpPr>
            <a:spLocks noGrp="1"/>
          </p:cNvSpPr>
          <p:nvPr>
            <p:ph type="title"/>
          </p:nvPr>
        </p:nvSpPr>
        <p:spPr>
          <a:xfrm>
            <a:off x="657958" y="0"/>
            <a:ext cx="10515600" cy="1325563"/>
          </a:xfrm>
        </p:spPr>
        <p:txBody>
          <a:bodyPr>
            <a:normAutofit/>
          </a:bodyPr>
          <a:lstStyle/>
          <a:p>
            <a:r>
              <a:rPr lang="ru-RU" sz="4800"/>
              <a:t>               </a:t>
            </a:r>
            <a:r>
              <a:rPr lang="ru-RU" sz="4800" b="1" spc="50">
                <a:ln w="9525" cmpd="sng">
                  <a:solidFill>
                    <a:schemeClr val="accent6">
                      <a:lumMod val="60000"/>
                      <a:lumOff val="40000"/>
                    </a:schemeClr>
                  </a:solidFill>
                  <a:prstDash val="solid"/>
                </a:ln>
                <a:solidFill>
                  <a:schemeClr val="tx1">
                    <a:lumMod val="95000"/>
                    <a:lumOff val="5000"/>
                  </a:schemeClr>
                </a:solidFill>
                <a:effectLst>
                  <a:glow rad="38100">
                    <a:schemeClr val="accent1">
                      <a:alpha val="40000"/>
                    </a:schemeClr>
                  </a:glow>
                </a:effectLst>
              </a:rPr>
              <a:t>Образы природы в музыке </a:t>
            </a:r>
            <a:endParaRPr lang="ru-RU" sz="4800">
              <a:ln w="9525" cmpd="sng">
                <a:solidFill>
                  <a:schemeClr val="accent6">
                    <a:lumMod val="60000"/>
                    <a:lumOff val="40000"/>
                  </a:schemeClr>
                </a:solidFill>
                <a:prstDash val="solid"/>
              </a:ln>
              <a:solidFill>
                <a:schemeClr val="tx1">
                  <a:lumMod val="95000"/>
                  <a:lumOff val="5000"/>
                </a:schemeClr>
              </a:solidFill>
            </a:endParaRPr>
          </a:p>
        </p:txBody>
      </p:sp>
      <p:sp>
        <p:nvSpPr>
          <p:cNvPr id="5" name="Объект 4"/>
          <p:cNvSpPr>
            <a:spLocks noGrp="1"/>
          </p:cNvSpPr>
          <p:nvPr>
            <p:ph sz="half" idx="1"/>
          </p:nvPr>
        </p:nvSpPr>
        <p:spPr>
          <a:xfrm>
            <a:off x="342901" y="1168704"/>
            <a:ext cx="5442438" cy="5099539"/>
          </a:xfrm>
          <a:solidFill>
            <a:srgbClr val="92D050"/>
          </a:solidFill>
        </p:spPr>
        <p:txBody>
          <a:bodyPr>
            <a:normAutofit fontScale="85000" lnSpcReduction="10000"/>
          </a:bodyPr>
          <a:lstStyle/>
          <a:p>
            <a:pPr marL="0" indent="0">
              <a:buNone/>
            </a:pPr>
            <a:r>
              <a:rPr lang="ru-RU">
                <a:ln>
                  <a:solidFill>
                    <a:schemeClr val="bg1"/>
                  </a:solidFill>
                </a:ln>
              </a:rPr>
              <a:t>      </a:t>
            </a:r>
            <a:r>
              <a:rPr lang="ru-RU" sz="3300" b="1" i="1" spc="50">
                <a:ln w="9525" cmpd="sng">
                  <a:solidFill>
                    <a:schemeClr val="bg1"/>
                  </a:solidFill>
                  <a:prstDash val="solid"/>
                </a:ln>
                <a:solidFill>
                  <a:schemeClr val="tx1">
                    <a:lumMod val="95000"/>
                    <a:lumOff val="5000"/>
                  </a:schemeClr>
                </a:solidFill>
                <a:effectLst>
                  <a:glow rad="38100">
                    <a:schemeClr val="accent1">
                      <a:alpha val="40000"/>
                    </a:schemeClr>
                  </a:glow>
                </a:effectLst>
              </a:rPr>
              <a:t>Изучая взаимосвязь музыки с окружающей миром нельзя пройти мимо природы. Как же изображается окружающая нас природа в музыке? Как видят композиторы природу? </a:t>
            </a:r>
          </a:p>
          <a:p>
            <a:pPr marL="0" indent="0">
              <a:buNone/>
            </a:pPr>
            <a:r>
              <a:rPr lang="ru-RU" sz="3300" b="1" i="1" spc="50">
                <a:ln w="9525" cmpd="sng">
                  <a:solidFill>
                    <a:schemeClr val="bg1"/>
                  </a:solidFill>
                  <a:prstDash val="solid"/>
                </a:ln>
                <a:solidFill>
                  <a:schemeClr val="tx1">
                    <a:lumMod val="95000"/>
                    <a:lumOff val="5000"/>
                  </a:schemeClr>
                </a:solidFill>
                <a:effectLst>
                  <a:glow rad="38100">
                    <a:schemeClr val="accent1">
                      <a:alpha val="40000"/>
                    </a:schemeClr>
                  </a:glow>
                </a:effectLst>
              </a:rPr>
              <a:t>       Птицы, листья, дождь, океан, огонь, костер, ручей – эти и многие другие явления обладают своим собственным звуком. Природа, отчасти, является композитором, создающим свои собственные звуковые явления.</a:t>
            </a:r>
          </a:p>
        </p:txBody>
      </p:sp>
      <p:sp>
        <p:nvSpPr>
          <p:cNvPr id="6" name="Объект 5"/>
          <p:cNvSpPr>
            <a:spLocks noGrp="1"/>
          </p:cNvSpPr>
          <p:nvPr>
            <p:ph sz="half" idx="2"/>
          </p:nvPr>
        </p:nvSpPr>
        <p:spPr>
          <a:xfrm>
            <a:off x="6019800" y="1156554"/>
            <a:ext cx="5785338" cy="5508015"/>
          </a:xfrm>
          <a:solidFill>
            <a:srgbClr val="92D050"/>
          </a:solidFill>
        </p:spPr>
        <p:txBody>
          <a:bodyPr>
            <a:normAutofit fontScale="85000" lnSpcReduction="10000"/>
          </a:bodyPr>
          <a:lstStyle/>
          <a:p>
            <a:pPr marL="0" indent="0">
              <a:buNone/>
            </a:pPr>
            <a:r>
              <a:rPr lang="ru-RU"/>
              <a:t>     </a:t>
            </a:r>
            <a:r>
              <a:rPr lang="ru-RU" sz="3500" b="1" i="1" spc="50">
                <a:ln w="9525" cmpd="sng">
                  <a:solidFill>
                    <a:schemeClr val="bg1"/>
                  </a:solidFill>
                  <a:prstDash val="solid"/>
                </a:ln>
                <a:solidFill>
                  <a:schemeClr val="tx1">
                    <a:lumMod val="95000"/>
                    <a:lumOff val="5000"/>
                  </a:schemeClr>
                </a:solidFill>
                <a:effectLst>
                  <a:glow rad="38100">
                    <a:schemeClr val="accent1">
                      <a:alpha val="40000"/>
                    </a:schemeClr>
                  </a:glow>
                </a:effectLst>
              </a:rPr>
              <a:t>Звуки природы послужили основой для создания многих музыкальных произведений. </a:t>
            </a:r>
          </a:p>
          <a:p>
            <a:pPr marL="0" indent="0">
              <a:buNone/>
            </a:pPr>
            <a:r>
              <a:rPr lang="ru-RU" sz="3500" b="1" i="1" spc="50">
                <a:ln w="9525" cmpd="sng">
                  <a:solidFill>
                    <a:schemeClr val="bg1"/>
                  </a:solidFill>
                  <a:prstDash val="solid"/>
                </a:ln>
                <a:solidFill>
                  <a:schemeClr val="tx1">
                    <a:lumMod val="95000"/>
                    <a:lumOff val="5000"/>
                  </a:schemeClr>
                </a:solidFill>
                <a:effectLst>
                  <a:glow rad="38100">
                    <a:schemeClr val="accent1">
                      <a:alpha val="40000"/>
                    </a:schemeClr>
                  </a:glow>
                </a:effectLst>
              </a:rPr>
              <a:t>     Музыка везде. Трели птиц ранним утром, шелест листьев на ветру, раскаты грома, капли дождя барабанят по стеклу и крыше, бегущий ручей, шум волн в океане, хруст выпавшего снега, продолжать можно бесконечно долго. Это все и многое другое создаёт природа. </a:t>
            </a:r>
          </a:p>
        </p:txBody>
      </p:sp>
    </p:spTree>
    <p:extLst>
      <p:ext uri="{BB962C8B-B14F-4D97-AF65-F5344CB8AC3E}">
        <p14:creationId xmlns="" xmlns:p14="http://schemas.microsoft.com/office/powerpoint/2010/main" val="3416202271"/>
      </p:ext>
    </p:extLst>
  </p:cSld>
  <p:clrMapOvr>
    <a:masterClrMapping/>
  </p:clrMapOvr>
  <p:transition/>
  <p:timing/>
</p:sld>
</file>

<file path=ppt/slides/slide2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7" name="Заголовок 6"/>
          <p:cNvSpPr>
            <a:spLocks noGrp="1"/>
          </p:cNvSpPr>
          <p:nvPr>
            <p:ph type="title"/>
          </p:nvPr>
        </p:nvSpPr>
        <p:spPr>
          <a:xfrm>
            <a:off x="838200" y="365125"/>
            <a:ext cx="9651023" cy="1325563"/>
          </a:xfrm>
        </p:spPr>
        <p:txBody>
          <a:bodyPr>
            <a:normAutofit/>
          </a:bodyPr>
          <a:lstStyle/>
          <a:p>
            <a:pPr fontAlgn="base"/>
            <a:r>
              <a:rPr lang="ru-RU" b="1" spc="50">
                <a:ln w="9525" cmpd="sng">
                  <a:solidFill>
                    <a:schemeClr val="accent6">
                      <a:lumMod val="40000"/>
                      <a:lumOff val="60000"/>
                    </a:schemeClr>
                  </a:solidFill>
                  <a:prstDash val="solid"/>
                </a:ln>
                <a:solidFill>
                  <a:schemeClr val="bg1"/>
                </a:solidFill>
                <a:effectLst>
                  <a:glow rad="38100">
                    <a:schemeClr val="accent1">
                      <a:alpha val="40000"/>
                    </a:schemeClr>
                  </a:glow>
                </a:effectLst>
              </a:rPr>
              <a:t>   </a:t>
            </a:r>
            <a:r>
              <a:rPr lang="ru-RU" b="1" spc="50">
                <a:ln w="9525" cmpd="sng">
                  <a:solidFill>
                    <a:schemeClr val="accent6">
                      <a:lumMod val="40000"/>
                      <a:lumOff val="60000"/>
                    </a:schemeClr>
                  </a:solidFill>
                  <a:prstDash val="solid"/>
                </a:ln>
                <a:solidFill>
                  <a:schemeClr val="tx1">
                    <a:lumMod val="95000"/>
                    <a:lumOff val="5000"/>
                  </a:schemeClr>
                </a:solidFill>
                <a:effectLst>
                  <a:glow rad="38100">
                    <a:schemeClr val="accent1">
                      <a:alpha val="40000"/>
                    </a:schemeClr>
                  </a:glow>
                </a:effectLst>
              </a:rPr>
              <a:t>Список музыкальных произведений  о природе велик и многообразен. </a:t>
            </a:r>
          </a:p>
        </p:txBody>
      </p:sp>
      <p:sp>
        <p:nvSpPr>
          <p:cNvPr id="6" name="Объект 9">
            <a:extLst>
              <a:ext uri="{FF2B5EF4-FFF2-40B4-BE49-F238E27FC236}">
                <a16:creationId xmlns="" xmlns:a16="http://schemas.microsoft.com/office/drawing/2014/main" id="{4957686C-802F-25A7-2D90-B4E84D502EB5}"/>
              </a:ext>
            </a:extLst>
          </p:cNvPr>
          <p:cNvSpPr>
            <a:spLocks noGrp="1"/>
          </p:cNvSpPr>
          <p:nvPr>
            <p:ph idx="1"/>
          </p:nvPr>
        </p:nvSpPr>
        <p:spPr>
          <a:xfrm>
            <a:off x="838200" y="1825625"/>
            <a:ext cx="10515600" cy="4351338"/>
          </a:xfrm>
          <a:solidFill>
            <a:srgbClr val="92D050"/>
          </a:solidFill>
        </p:spPr>
        <p:txBody>
          <a:bodyPr>
            <a:normAutofit/>
          </a:bodyPr>
          <a:lstStyle/>
          <a:p>
            <a:pPr marL="0" indent="0" fontAlgn="base">
              <a:buNone/>
            </a:pPr>
            <a:r>
              <a:rPr lang="ru-RU" b="1" spc="50">
                <a:ln w="9525" cmpd="sng">
                  <a:solidFill>
                    <a:schemeClr val="tx1"/>
                  </a:solidFill>
                  <a:prstDash val="solid"/>
                </a:ln>
                <a:solidFill>
                  <a:schemeClr val="tx1">
                    <a:lumMod val="95000"/>
                    <a:lumOff val="5000"/>
                  </a:schemeClr>
                </a:solidFill>
                <a:effectLst>
                  <a:glow rad="38100">
                    <a:schemeClr val="accent1">
                      <a:alpha val="40000"/>
                    </a:schemeClr>
                  </a:glow>
                </a:effectLst>
              </a:rPr>
              <a:t>И. Гайдн. Времена Года, ч.1</a:t>
            </a:r>
            <a:endParaRPr lang="en-US" b="1" spc="50">
              <a:ln w="9525" cmpd="sng">
                <a:solidFill>
                  <a:schemeClr val="tx1"/>
                </a:solidFill>
                <a:prstDash val="solid"/>
              </a:ln>
              <a:solidFill>
                <a:schemeClr val="tx1">
                  <a:lumMod val="95000"/>
                  <a:lumOff val="5000"/>
                </a:schemeClr>
              </a:solidFill>
              <a:effectLst>
                <a:glow rad="38100">
                  <a:schemeClr val="accent1">
                    <a:alpha val="40000"/>
                  </a:schemeClr>
                </a:glow>
              </a:effectLst>
            </a:endParaRPr>
          </a:p>
          <a:p>
            <a:pPr marL="0" indent="0" fontAlgn="base">
              <a:buNone/>
            </a:pPr>
            <a:r>
              <a:rPr lang="ru-RU" b="1" spc="50">
                <a:ln w="9525" cmpd="sng">
                  <a:solidFill>
                    <a:schemeClr val="tx1"/>
                  </a:solidFill>
                  <a:prstDash val="solid"/>
                </a:ln>
                <a:solidFill>
                  <a:schemeClr val="tx1">
                    <a:lumMod val="95000"/>
                    <a:lumOff val="5000"/>
                  </a:schemeClr>
                </a:solidFill>
                <a:effectLst>
                  <a:glow rad="38100">
                    <a:schemeClr val="accent1">
                      <a:alpha val="40000"/>
                    </a:schemeClr>
                  </a:glow>
                </a:effectLst>
              </a:rPr>
              <a:t>Ф. Шопен. Осенний вальс</a:t>
            </a:r>
          </a:p>
          <a:p>
            <a:pPr marL="0" indent="0" fontAlgn="base">
              <a:buNone/>
            </a:pPr>
            <a:r>
              <a:rPr lang="ru-RU" b="1" spc="50">
                <a:ln w="9525" cmpd="sng">
                  <a:solidFill>
                    <a:schemeClr val="tx1"/>
                  </a:solidFill>
                  <a:prstDash val="solid"/>
                </a:ln>
                <a:solidFill>
                  <a:schemeClr val="tx1">
                    <a:lumMod val="95000"/>
                    <a:lumOff val="5000"/>
                  </a:schemeClr>
                </a:solidFill>
                <a:effectLst>
                  <a:glow rad="38100">
                    <a:schemeClr val="accent1">
                      <a:alpha val="40000"/>
                    </a:schemeClr>
                  </a:glow>
                </a:effectLst>
              </a:rPr>
              <a:t>А. Вивальди "Весна" из цикла "Времена года"</a:t>
            </a:r>
          </a:p>
          <a:p>
            <a:pPr marL="0" indent="0" fontAlgn="base">
              <a:buNone/>
            </a:pPr>
            <a:r>
              <a:rPr lang="ru-RU" b="1" spc="50">
                <a:ln w="9525" cmpd="sng">
                  <a:solidFill>
                    <a:schemeClr val="tx1"/>
                  </a:solidFill>
                  <a:prstDash val="solid"/>
                </a:ln>
                <a:solidFill>
                  <a:schemeClr val="tx1">
                    <a:lumMod val="95000"/>
                    <a:lumOff val="5000"/>
                  </a:schemeClr>
                </a:solidFill>
                <a:effectLst>
                  <a:glow rad="38100">
                    <a:schemeClr val="accent1">
                      <a:alpha val="40000"/>
                    </a:schemeClr>
                  </a:glow>
                </a:effectLst>
              </a:rPr>
              <a:t>Э. Григ "Весной" (фортепианная пьеса)</a:t>
            </a:r>
          </a:p>
          <a:p>
            <a:pPr marL="0" indent="0" fontAlgn="base">
              <a:buNone/>
            </a:pPr>
            <a:r>
              <a:rPr lang="ru-RU" b="1" spc="50">
                <a:ln w="9525" cmpd="sng">
                  <a:solidFill>
                    <a:schemeClr val="tx1"/>
                  </a:solidFill>
                  <a:prstDash val="solid"/>
                </a:ln>
                <a:solidFill>
                  <a:schemeClr val="tx1">
                    <a:lumMod val="95000"/>
                    <a:lumOff val="5000"/>
                  </a:schemeClr>
                </a:solidFill>
                <a:effectLst>
                  <a:glow rad="38100">
                    <a:schemeClr val="accent1">
                      <a:alpha val="40000"/>
                    </a:schemeClr>
                  </a:glow>
                </a:effectLst>
              </a:rPr>
              <a:t>С. В. Рахманинов "Весенние воды"</a:t>
            </a:r>
          </a:p>
          <a:p>
            <a:pPr marL="0" indent="0" fontAlgn="base">
              <a:buNone/>
            </a:pPr>
            <a:r>
              <a:rPr lang="ru-RU" b="1" spc="50">
                <a:ln w="9525" cmpd="sng">
                  <a:solidFill>
                    <a:schemeClr val="tx1"/>
                  </a:solidFill>
                  <a:prstDash val="solid"/>
                </a:ln>
                <a:solidFill>
                  <a:schemeClr val="tx1">
                    <a:lumMod val="95000"/>
                    <a:lumOff val="5000"/>
                  </a:schemeClr>
                </a:solidFill>
                <a:effectLst>
                  <a:glow rad="38100">
                    <a:schemeClr val="accent1">
                      <a:alpha val="40000"/>
                    </a:schemeClr>
                  </a:glow>
                </a:effectLst>
              </a:rPr>
              <a:t>Астор Пьяццолла. "Весна" (из "Времена года в Буэнос-Айресе")</a:t>
            </a:r>
          </a:p>
          <a:p>
            <a:pPr marL="0" indent="0" fontAlgn="base">
              <a:buNone/>
            </a:pPr>
            <a:r>
              <a:rPr lang="ru-RU" b="1" spc="50">
                <a:ln w="9525" cmpd="sng">
                  <a:solidFill>
                    <a:schemeClr val="tx1"/>
                  </a:solidFill>
                  <a:prstDash val="solid"/>
                </a:ln>
                <a:solidFill>
                  <a:schemeClr val="tx1">
                    <a:lumMod val="95000"/>
                    <a:lumOff val="5000"/>
                  </a:schemeClr>
                </a:solidFill>
                <a:effectLst>
                  <a:glow rad="38100">
                    <a:schemeClr val="accent1">
                      <a:alpha val="40000"/>
                    </a:schemeClr>
                  </a:glow>
                </a:effectLst>
              </a:rPr>
              <a:t>И. Стравинский "Весна священная“</a:t>
            </a:r>
            <a:endParaRPr lang="en-US" b="1" spc="50">
              <a:ln w="9525" cmpd="sng">
                <a:solidFill>
                  <a:schemeClr val="tx1"/>
                </a:solidFill>
                <a:prstDash val="solid"/>
              </a:ln>
              <a:solidFill>
                <a:schemeClr val="tx1">
                  <a:lumMod val="95000"/>
                  <a:lumOff val="5000"/>
                </a:schemeClr>
              </a:solidFill>
              <a:effectLst>
                <a:glow rad="38100">
                  <a:schemeClr val="accent1">
                    <a:alpha val="40000"/>
                  </a:schemeClr>
                </a:glow>
              </a:effectLst>
            </a:endParaRPr>
          </a:p>
        </p:txBody>
      </p:sp>
    </p:spTree>
    <p:extLst>
      <p:ext uri="{BB962C8B-B14F-4D97-AF65-F5344CB8AC3E}">
        <p14:creationId xmlns="" xmlns:p14="http://schemas.microsoft.com/office/powerpoint/2010/main" val="1017094935"/>
      </p:ext>
    </p:extLst>
  </p:cSld>
  <p:clrMapOvr>
    <a:masterClrMapping/>
  </p:clrMapOvr>
  <p:transition/>
  <p:timing/>
</p:sld>
</file>

<file path=ppt/slides/slide2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0" name="Объект 9"/>
          <p:cNvSpPr>
            <a:spLocks noGrp="1"/>
          </p:cNvSpPr>
          <p:nvPr>
            <p:ph sz="half" idx="1"/>
          </p:nvPr>
        </p:nvSpPr>
        <p:spPr>
          <a:xfrm>
            <a:off x="196362" y="1690687"/>
            <a:ext cx="3021623" cy="4683735"/>
          </a:xfrm>
          <a:solidFill>
            <a:srgbClr val="92D050"/>
          </a:solidFill>
        </p:spPr>
        <p:txBody>
          <a:bodyPr/>
          <a:lstStyle/>
          <a:p>
            <a:pPr marL="0" indent="0">
              <a:buNone/>
            </a:pPr>
            <a:r>
              <a:rPr lang="ru-RU" b="1" spc="50">
                <a:ln w="9525" cmpd="sng">
                  <a:solidFill>
                    <a:schemeClr val="accent6">
                      <a:lumMod val="40000"/>
                      <a:lumOff val="60000"/>
                    </a:schemeClr>
                  </a:solidFill>
                  <a:prstDash val="solid"/>
                </a:ln>
                <a:solidFill>
                  <a:schemeClr val="tx1">
                    <a:lumMod val="95000"/>
                    <a:lumOff val="5000"/>
                  </a:schemeClr>
                </a:solidFill>
                <a:effectLst>
                  <a:glow rad="38100">
                    <a:schemeClr val="accent1">
                      <a:alpha val="40000"/>
                    </a:schemeClr>
                  </a:glow>
                </a:effectLst>
              </a:rPr>
              <a:t>«Рейнстик» музыкальный инструмент древних племен, изобретенный в Чили или Перу,  используется, как культовый инструмент для вызова дождя.</a:t>
            </a:r>
          </a:p>
          <a:p>
            <a:pPr marL="0" indent="0">
              <a:buNone/>
            </a:pPr>
            <a:endParaRPr lang="ru-RU"/>
          </a:p>
        </p:txBody>
      </p:sp>
      <p:sp>
        <p:nvSpPr>
          <p:cNvPr id="11" name="Объект 10"/>
          <p:cNvSpPr>
            <a:spLocks noGrp="1"/>
          </p:cNvSpPr>
          <p:nvPr>
            <p:ph sz="half" idx="2"/>
          </p:nvPr>
        </p:nvSpPr>
        <p:spPr>
          <a:xfrm>
            <a:off x="6621878" y="1092045"/>
            <a:ext cx="5181600" cy="2575146"/>
          </a:xfrm>
          <a:solidFill>
            <a:srgbClr val="92D050"/>
          </a:solidFill>
        </p:spPr>
        <p:txBody>
          <a:bodyPr/>
          <a:lstStyle/>
          <a:p>
            <a:pPr marL="0" indent="0">
              <a:buNone/>
            </a:pPr>
            <a:r>
              <a:rPr lang="ru-RU" b="1" spc="50">
                <a:ln w="9525" cmpd="sng">
                  <a:solidFill>
                    <a:schemeClr val="accent6">
                      <a:lumMod val="40000"/>
                      <a:lumOff val="60000"/>
                    </a:schemeClr>
                  </a:solidFill>
                  <a:prstDash val="solid"/>
                </a:ln>
                <a:solidFill>
                  <a:schemeClr val="tx1">
                    <a:lumMod val="95000"/>
                    <a:lumOff val="5000"/>
                  </a:schemeClr>
                </a:solidFill>
                <a:effectLst>
                  <a:glow rad="38100">
                    <a:schemeClr val="accent1">
                      <a:alpha val="40000"/>
                    </a:schemeClr>
                  </a:glow>
                </a:effectLst>
              </a:rPr>
              <a:t>«Флейта Пана»</a:t>
            </a:r>
          </a:p>
          <a:p>
            <a:pPr marL="0" indent="0">
              <a:buNone/>
            </a:pPr>
            <a:r>
              <a:rPr lang="ru-RU" b="1" spc="50">
                <a:ln w="9525" cmpd="sng">
                  <a:solidFill>
                    <a:schemeClr val="accent6">
                      <a:lumMod val="40000"/>
                      <a:lumOff val="60000"/>
                    </a:schemeClr>
                  </a:solidFill>
                  <a:prstDash val="solid"/>
                </a:ln>
                <a:solidFill>
                  <a:schemeClr val="tx1">
                    <a:lumMod val="95000"/>
                    <a:lumOff val="5000"/>
                  </a:schemeClr>
                </a:solidFill>
                <a:effectLst>
                  <a:glow rad="38100">
                    <a:schemeClr val="accent1">
                      <a:alpha val="40000"/>
                    </a:schemeClr>
                  </a:glow>
                </a:effectLst>
              </a:rPr>
              <a:t>   Многоствольная флейта, в конструкции которой было несколько скреплённых между собой трубок из бамбука</a:t>
            </a:r>
          </a:p>
        </p:txBody>
      </p:sp>
      <p:pic>
        <p:nvPicPr>
          <p:cNvPr id="13" name="Рисунок 1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047170" y="1534257"/>
            <a:ext cx="3314700" cy="4840165"/>
          </a:xfrm>
          <a:prstGeom prst="rect">
            <a:avLst/>
          </a:prstGeom>
        </p:spPr>
      </p:pic>
      <p:pic>
        <p:nvPicPr>
          <p:cNvPr id="16" name="Рисунок 15"/>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160509" y="3648502"/>
            <a:ext cx="4352041" cy="3023647"/>
          </a:xfrm>
          <a:prstGeom prst="rect">
            <a:avLst/>
          </a:prstGeom>
        </p:spPr>
      </p:pic>
      <p:sp>
        <p:nvSpPr>
          <p:cNvPr id="9" name="Заголовок 3">
            <a:extLst>
              <a:ext uri="{FF2B5EF4-FFF2-40B4-BE49-F238E27FC236}">
                <a16:creationId xmlns="" xmlns:a16="http://schemas.microsoft.com/office/drawing/2014/main" id="{9BDD1C11-74FA-19B6-37A4-3938399EE9CC}"/>
              </a:ext>
            </a:extLst>
          </p:cNvPr>
          <p:cNvSpPr>
            <a:spLocks noGrp="1"/>
          </p:cNvSpPr>
          <p:nvPr>
            <p:ph type="title"/>
          </p:nvPr>
        </p:nvSpPr>
        <p:spPr>
          <a:xfrm>
            <a:off x="838200" y="1"/>
            <a:ext cx="10515600" cy="1461246"/>
          </a:xfrm>
        </p:spPr>
        <p:txBody>
          <a:bodyPr/>
          <a:lstStyle/>
          <a:p>
            <a:r>
              <a:rPr lang="ru-RU" b="1" spc="50">
                <a:ln w="9525" cmpd="sng">
                  <a:solidFill>
                    <a:schemeClr val="accent6">
                      <a:lumMod val="40000"/>
                      <a:lumOff val="60000"/>
                    </a:schemeClr>
                  </a:solidFill>
                  <a:prstDash val="solid"/>
                </a:ln>
                <a:solidFill>
                  <a:srgbClr val="70AD47">
                    <a:tint val="1000"/>
                  </a:srgbClr>
                </a:solidFill>
                <a:effectLst>
                  <a:glow rad="38100">
                    <a:schemeClr val="accent1">
                      <a:alpha val="40000"/>
                    </a:schemeClr>
                  </a:glow>
                </a:effectLst>
              </a:rPr>
              <a:t>  </a:t>
            </a:r>
            <a:r>
              <a:rPr lang="ru-RU" b="1" spc="50">
                <a:ln w="9525" cmpd="sng">
                  <a:solidFill>
                    <a:schemeClr val="tx1"/>
                  </a:solidFill>
                  <a:prstDash val="solid"/>
                </a:ln>
                <a:solidFill>
                  <a:schemeClr val="tx1">
                    <a:lumMod val="95000"/>
                    <a:lumOff val="5000"/>
                  </a:schemeClr>
                </a:solidFill>
                <a:effectLst>
                  <a:glow rad="38100">
                    <a:schemeClr val="accent1">
                      <a:alpha val="40000"/>
                    </a:schemeClr>
                  </a:glow>
                </a:effectLst>
              </a:rPr>
              <a:t>Природа и музыкальные инструменты</a:t>
            </a:r>
          </a:p>
        </p:txBody>
      </p:sp>
    </p:spTree>
    <p:extLst>
      <p:ext uri="{BB962C8B-B14F-4D97-AF65-F5344CB8AC3E}">
        <p14:creationId xmlns="" xmlns:p14="http://schemas.microsoft.com/office/powerpoint/2010/main" val="554306202"/>
      </p:ext>
    </p:extLst>
  </p:cSld>
  <p:clrMapOvr>
    <a:masterClrMapping/>
  </p:clrMapOvr>
  <p:transition/>
  <p:timing/>
</p:sld>
</file>

<file path=ppt/slides/slide2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5" name="Объект 4"/>
          <p:cNvSpPr>
            <a:spLocks noGrp="1"/>
          </p:cNvSpPr>
          <p:nvPr>
            <p:ph sz="half" idx="1"/>
          </p:nvPr>
        </p:nvSpPr>
        <p:spPr>
          <a:xfrm>
            <a:off x="593103" y="194787"/>
            <a:ext cx="5181600" cy="2175669"/>
          </a:xfrm>
          <a:solidFill>
            <a:srgbClr val="92D050"/>
          </a:solidFill>
        </p:spPr>
        <p:txBody>
          <a:bodyPr>
            <a:normAutofit fontScale="92500"/>
          </a:bodyPr>
          <a:lstStyle/>
          <a:p>
            <a:pPr marL="0" indent="0">
              <a:buNone/>
            </a:pPr>
            <a:r>
              <a:rPr lang="ru-RU" b="1" spc="50">
                <a:ln w="9525" cmpd="sng">
                  <a:solidFill>
                    <a:schemeClr val="accent6">
                      <a:lumMod val="40000"/>
                      <a:lumOff val="60000"/>
                    </a:schemeClr>
                  </a:solidFill>
                  <a:prstDash val="solid"/>
                </a:ln>
                <a:solidFill>
                  <a:schemeClr val="tx1">
                    <a:lumMod val="95000"/>
                    <a:lumOff val="5000"/>
                  </a:schemeClr>
                </a:solidFill>
                <a:effectLst>
                  <a:glow rad="38100">
                    <a:schemeClr val="accent1">
                      <a:alpha val="40000"/>
                    </a:schemeClr>
                  </a:glow>
                </a:effectLst>
              </a:rPr>
              <a:t>«Бубен»</a:t>
            </a:r>
            <a:r>
              <a:rPr lang="ru-RU" b="1" i="1" spc="50">
                <a:ln w="9525" cmpd="sng">
                  <a:solidFill>
                    <a:schemeClr val="accent6">
                      <a:lumMod val="40000"/>
                      <a:lumOff val="60000"/>
                    </a:schemeClr>
                  </a:solidFill>
                  <a:prstDash val="solid"/>
                </a:ln>
                <a:solidFill>
                  <a:schemeClr val="tx1">
                    <a:lumMod val="95000"/>
                    <a:lumOff val="5000"/>
                  </a:schemeClr>
                </a:solidFill>
                <a:effectLst>
                  <a:glow rad="38100">
                    <a:schemeClr val="accent1">
                      <a:alpha val="40000"/>
                    </a:schemeClr>
                  </a:glow>
                </a:effectLst>
              </a:rPr>
              <a:t> </a:t>
            </a:r>
            <a:endParaRPr lang="ru-RU" b="1" spc="50">
              <a:ln w="9525" cmpd="sng">
                <a:solidFill>
                  <a:schemeClr val="accent6">
                    <a:lumMod val="40000"/>
                    <a:lumOff val="60000"/>
                  </a:schemeClr>
                </a:solidFill>
                <a:prstDash val="solid"/>
              </a:ln>
              <a:solidFill>
                <a:schemeClr val="tx1">
                  <a:lumMod val="95000"/>
                  <a:lumOff val="5000"/>
                </a:schemeClr>
              </a:solidFill>
              <a:effectLst>
                <a:glow rad="38100">
                  <a:schemeClr val="accent1">
                    <a:alpha val="40000"/>
                  </a:schemeClr>
                </a:glow>
              </a:effectLst>
            </a:endParaRPr>
          </a:p>
          <a:p>
            <a:pPr marL="0" indent="0">
              <a:buNone/>
            </a:pPr>
            <a:r>
              <a:rPr lang="ru-RU" b="1" spc="50">
                <a:ln w="9525" cmpd="sng">
                  <a:solidFill>
                    <a:schemeClr val="accent6">
                      <a:lumMod val="40000"/>
                      <a:lumOff val="60000"/>
                    </a:schemeClr>
                  </a:solidFill>
                  <a:prstDash val="solid"/>
                </a:ln>
                <a:solidFill>
                  <a:schemeClr val="tx1">
                    <a:lumMod val="95000"/>
                    <a:lumOff val="5000"/>
                  </a:schemeClr>
                </a:solidFill>
                <a:effectLst>
                  <a:glow rad="38100">
                    <a:schemeClr val="accent1">
                      <a:alpha val="40000"/>
                    </a:schemeClr>
                  </a:glow>
                </a:effectLst>
              </a:rPr>
              <a:t>     Бубен — Представляет собою обруч в несколько дюймов ширины с натянутой на нем телячьей или ослиной кожей.</a:t>
            </a:r>
          </a:p>
          <a:p>
            <a:pPr marL="0" indent="0">
              <a:buNone/>
            </a:pPr>
            <a:endParaRPr lang="ru-RU" b="1" spc="50">
              <a:ln w="9525" cmpd="sng">
                <a:solidFill>
                  <a:schemeClr val="accent6">
                    <a:lumMod val="40000"/>
                    <a:lumOff val="60000"/>
                  </a:schemeClr>
                </a:solidFill>
                <a:prstDash val="solid"/>
              </a:ln>
              <a:solidFill>
                <a:schemeClr val="tx1">
                  <a:lumMod val="95000"/>
                  <a:lumOff val="5000"/>
                </a:schemeClr>
              </a:solidFill>
              <a:effectLst>
                <a:glow rad="38100">
                  <a:schemeClr val="accent1">
                    <a:alpha val="40000"/>
                  </a:schemeClr>
                </a:glow>
              </a:effectLst>
            </a:endParaRPr>
          </a:p>
        </p:txBody>
      </p:sp>
      <p:sp>
        <p:nvSpPr>
          <p:cNvPr id="6" name="Объект 5"/>
          <p:cNvSpPr>
            <a:spLocks noGrp="1"/>
          </p:cNvSpPr>
          <p:nvPr>
            <p:ph sz="half" idx="2"/>
          </p:nvPr>
        </p:nvSpPr>
        <p:spPr>
          <a:xfrm>
            <a:off x="6351309" y="345617"/>
            <a:ext cx="5181600" cy="2774655"/>
          </a:xfrm>
          <a:solidFill>
            <a:srgbClr val="92D050"/>
          </a:solidFill>
        </p:spPr>
        <p:txBody>
          <a:bodyPr>
            <a:normAutofit fontScale="92500"/>
          </a:bodyPr>
          <a:lstStyle/>
          <a:p>
            <a:pPr marL="0" indent="0">
              <a:buNone/>
            </a:pPr>
            <a:r>
              <a:rPr lang="ru-RU" b="1" spc="50">
                <a:ln w="9525" cmpd="sng">
                  <a:solidFill>
                    <a:schemeClr val="accent6">
                      <a:lumMod val="40000"/>
                      <a:lumOff val="60000"/>
                    </a:schemeClr>
                  </a:solidFill>
                  <a:prstDash val="solid"/>
                </a:ln>
                <a:solidFill>
                  <a:schemeClr val="tx1">
                    <a:lumMod val="95000"/>
                    <a:lumOff val="5000"/>
                  </a:schemeClr>
                </a:solidFill>
                <a:effectLst>
                  <a:glow rad="38100">
                    <a:schemeClr val="accent1">
                      <a:alpha val="40000"/>
                    </a:schemeClr>
                  </a:glow>
                </a:effectLst>
              </a:rPr>
              <a:t>«Клаве»</a:t>
            </a:r>
          </a:p>
          <a:p>
            <a:pPr marL="0" indent="0">
              <a:buNone/>
            </a:pPr>
            <a:r>
              <a:rPr lang="ru-RU" b="1" spc="50">
                <a:ln w="9525" cmpd="sng">
                  <a:solidFill>
                    <a:schemeClr val="accent6">
                      <a:lumMod val="40000"/>
                      <a:lumOff val="60000"/>
                    </a:schemeClr>
                  </a:solidFill>
                  <a:prstDash val="solid"/>
                </a:ln>
                <a:solidFill>
                  <a:schemeClr val="tx1">
                    <a:lumMod val="95000"/>
                    <a:lumOff val="5000"/>
                  </a:schemeClr>
                </a:solidFill>
                <a:effectLst>
                  <a:glow rad="38100">
                    <a:schemeClr val="accent1">
                      <a:alpha val="40000"/>
                    </a:schemeClr>
                  </a:glow>
                </a:effectLst>
              </a:rPr>
              <a:t>      Простейший кубинский народный ударный инструмент африканского происхождения: две палочки из твёрдого дерева, при помощи которых задаётся основной ритм ансамбля.</a:t>
            </a:r>
          </a:p>
          <a:p>
            <a:pPr marL="0" indent="0">
              <a:buNone/>
            </a:pPr>
            <a:endParaRPr lang="ru-RU">
              <a:solidFill>
                <a:schemeClr val="tx1">
                  <a:lumMod val="95000"/>
                  <a:lumOff val="5000"/>
                </a:schemeClr>
              </a:solidFill>
            </a:endParaRPr>
          </a:p>
        </p:txBody>
      </p:sp>
      <p:pic>
        <p:nvPicPr>
          <p:cNvPr id="7" name="Рисунок 6"/>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975425" y="2370456"/>
            <a:ext cx="4020781" cy="3992637"/>
          </a:xfrm>
          <a:prstGeom prst="rect">
            <a:avLst/>
          </a:prstGeom>
        </p:spPr>
      </p:pic>
      <p:pic>
        <p:nvPicPr>
          <p:cNvPr id="9" name="Рисунок 8"/>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854492" y="3201775"/>
            <a:ext cx="2667000" cy="3524250"/>
          </a:xfrm>
          <a:prstGeom prst="rect">
            <a:avLst/>
          </a:prstGeom>
        </p:spPr>
      </p:pic>
    </p:spTree>
    <p:extLst>
      <p:ext uri="{BB962C8B-B14F-4D97-AF65-F5344CB8AC3E}">
        <p14:creationId xmlns="" xmlns:p14="http://schemas.microsoft.com/office/powerpoint/2010/main" val="1204423190"/>
      </p:ext>
    </p:extLst>
  </p:cSld>
  <p:clrMapOvr>
    <a:masterClrMapping/>
  </p:clrMapOvr>
  <p:transition/>
  <p:timing/>
</p:sld>
</file>

<file path=ppt/slides/slide2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p:cNvSpPr>
            <a:spLocks noGrp="1"/>
          </p:cNvSpPr>
          <p:nvPr>
            <p:ph type="title"/>
          </p:nvPr>
        </p:nvSpPr>
        <p:spPr/>
        <p:txBody>
          <a:bodyPr/>
          <a:lstStyle/>
          <a:p>
            <a:r>
              <a:rPr lang="ru-RU" b="1" spc="50">
                <a:ln w="9525" cmpd="sng">
                  <a:solidFill>
                    <a:srgbClr val="7BE62A"/>
                  </a:solidFill>
                  <a:prstDash val="solid"/>
                </a:ln>
                <a:solidFill>
                  <a:schemeClr val="tx1">
                    <a:lumMod val="95000"/>
                    <a:lumOff val="5000"/>
                  </a:schemeClr>
                </a:solidFill>
                <a:effectLst>
                  <a:glow rad="38100">
                    <a:schemeClr val="accent1">
                      <a:alpha val="40000"/>
                    </a:schemeClr>
                  </a:glow>
                </a:effectLst>
              </a:rPr>
              <a:t>Заключение</a:t>
            </a:r>
          </a:p>
        </p:txBody>
      </p:sp>
      <p:sp>
        <p:nvSpPr>
          <p:cNvPr id="6" name="Объект 2">
            <a:extLst>
              <a:ext uri="{FF2B5EF4-FFF2-40B4-BE49-F238E27FC236}">
                <a16:creationId xmlns="" xmlns:a16="http://schemas.microsoft.com/office/drawing/2014/main" id="{668D4F8F-7392-78E9-F452-E1E4296890A7}"/>
              </a:ext>
            </a:extLst>
          </p:cNvPr>
          <p:cNvSpPr>
            <a:spLocks noGrp="1"/>
          </p:cNvSpPr>
          <p:nvPr>
            <p:ph idx="1"/>
          </p:nvPr>
        </p:nvSpPr>
        <p:spPr>
          <a:xfrm>
            <a:off x="838200" y="1825625"/>
            <a:ext cx="10515600" cy="4351338"/>
          </a:xfrm>
        </p:spPr>
        <p:txBody>
          <a:bodyPr>
            <a:normAutofit/>
          </a:bodyPr>
          <a:lstStyle/>
          <a:p>
            <a:pPr marL="0" indent="0">
              <a:buNone/>
            </a:pPr>
            <a:r>
              <a:rPr lang="ru-RU"/>
              <a:t>         </a:t>
            </a:r>
            <a:r>
              <a:rPr lang="ru-RU" sz="3200" b="1" spc="50">
                <a:ln w="9525" cmpd="sng">
                  <a:solidFill>
                    <a:schemeClr val="tx1"/>
                  </a:solidFill>
                  <a:prstDash val="solid"/>
                </a:ln>
                <a:solidFill>
                  <a:schemeClr val="tx1">
                    <a:lumMod val="95000"/>
                    <a:lumOff val="5000"/>
                  </a:schemeClr>
                </a:solidFill>
                <a:effectLst>
                  <a:glow rad="38100">
                    <a:schemeClr val="accent1">
                      <a:alpha val="40000"/>
                    </a:schemeClr>
                  </a:glow>
                </a:effectLst>
              </a:rPr>
              <a:t>Музыка оказывает такое огромное влияние на все живое в природе. Она улучшает эмоциональное и психологическое состояния растений, животных и людей. Музыка помогает нам лучше воспринимать  все  изменения в природе. Поэтому данная интеллектуальная викторина поможет лучше узнать органический мир живой природы через интеграцию науки -биологии и искусства-музыки.. </a:t>
            </a:r>
            <a:endParaRPr lang="ru-RU" sz="3200" b="1" spc="50">
              <a:ln w="9525" cmpd="sng">
                <a:solidFill>
                  <a:schemeClr val="tx1"/>
                </a:solidFill>
                <a:prstDash val="solid"/>
              </a:ln>
              <a:solidFill>
                <a:schemeClr val="tx1">
                  <a:lumMod val="95000"/>
                  <a:lumOff val="5000"/>
                </a:schemeClr>
              </a:solidFill>
              <a:effectLst>
                <a:glow rad="38100">
                  <a:schemeClr val="accent1">
                    <a:alpha val="40000"/>
                  </a:schemeClr>
                </a:glow>
              </a:effectLst>
            </a:endParaRPr>
          </a:p>
        </p:txBody>
      </p:sp>
    </p:spTree>
    <p:extLst>
      <p:ext uri="{BB962C8B-B14F-4D97-AF65-F5344CB8AC3E}">
        <p14:creationId xmlns="" xmlns:p14="http://schemas.microsoft.com/office/powerpoint/2010/main" val="3942989965"/>
      </p:ext>
    </p:extLst>
  </p:cSld>
  <p:clrMapOvr>
    <a:masterClrMapping/>
  </p:clrMapOvr>
  <p:transition/>
  <p:timing/>
</p:sld>
</file>

<file path=ppt/slides/slide3.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8" name="Заголовок 1">
            <a:extLst>
              <a:ext uri="{FF2B5EF4-FFF2-40B4-BE49-F238E27FC236}">
                <a16:creationId xmlns="" xmlns:a16="http://schemas.microsoft.com/office/drawing/2014/main" id="{457779D2-3751-F766-4F53-F5CD56BA324E}"/>
              </a:ext>
            </a:extLst>
          </p:cNvPr>
          <p:cNvSpPr>
            <a:spLocks noGrp="1"/>
          </p:cNvSpPr>
          <p:nvPr>
            <p:ph type="title"/>
          </p:nvPr>
        </p:nvSpPr>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Kursiv95" pitchFamily="66" charset="0"/>
                <a:ea typeface="+mj-ea"/>
                <a:cs typeface="+mj-cs"/>
              </a:defRPr>
            </a:lvl1pPr>
            <a:lvl2pPr algn="ctr" rtl="0" eaLnBrk="0" fontAlgn="base" hangingPunct="0">
              <a:spcBef>
                <a:spcPct val="0"/>
              </a:spcBef>
              <a:spcAft>
                <a:spcPct val="0"/>
              </a:spcAft>
              <a:defRPr sz="4400">
                <a:solidFill>
                  <a:schemeClr val="tx1"/>
                </a:solidFill>
                <a:latin typeface="Kursiv95" pitchFamily="66" charset="0"/>
              </a:defRPr>
            </a:lvl2pPr>
            <a:lvl3pPr algn="ctr" rtl="0" eaLnBrk="0" fontAlgn="base" hangingPunct="0">
              <a:spcBef>
                <a:spcPct val="0"/>
              </a:spcBef>
              <a:spcAft>
                <a:spcPct val="0"/>
              </a:spcAft>
              <a:defRPr sz="4400">
                <a:solidFill>
                  <a:schemeClr val="tx1"/>
                </a:solidFill>
                <a:latin typeface="Kursiv95" pitchFamily="66" charset="0"/>
              </a:defRPr>
            </a:lvl3pPr>
            <a:lvl4pPr algn="ctr" rtl="0" eaLnBrk="0" fontAlgn="base" hangingPunct="0">
              <a:spcBef>
                <a:spcPct val="0"/>
              </a:spcBef>
              <a:spcAft>
                <a:spcPct val="0"/>
              </a:spcAft>
              <a:defRPr sz="4400">
                <a:solidFill>
                  <a:schemeClr val="tx1"/>
                </a:solidFill>
                <a:latin typeface="Kursiv95" pitchFamily="66" charset="0"/>
              </a:defRPr>
            </a:lvl4pPr>
            <a:lvl5pPr algn="ctr" rtl="0" eaLnBrk="0" fontAlgn="base" hangingPunct="0">
              <a:spcBef>
                <a:spcPct val="0"/>
              </a:spcBef>
              <a:spcAft>
                <a:spcPct val="0"/>
              </a:spcAft>
              <a:defRPr sz="4400">
                <a:solidFill>
                  <a:schemeClr val="tx1"/>
                </a:solidFill>
                <a:latin typeface="Kursiv95" pitchFamily="66" charset="0"/>
              </a:defRPr>
            </a:lvl5pPr>
            <a:lvl6pPr marL="457200" algn="ctr" rtl="0" eaLnBrk="1" fontAlgn="base" hangingPunct="1">
              <a:spcBef>
                <a:spcPct val="0"/>
              </a:spcBef>
              <a:spcAft>
                <a:spcPct val="0"/>
              </a:spcAft>
              <a:defRPr sz="4400">
                <a:solidFill>
                  <a:schemeClr val="tx1"/>
                </a:solidFill>
                <a:latin typeface="Kursiv95" pitchFamily="66" charset="0"/>
              </a:defRPr>
            </a:lvl6pPr>
            <a:lvl7pPr marL="914400" algn="ctr" rtl="0" eaLnBrk="1" fontAlgn="base" hangingPunct="1">
              <a:spcBef>
                <a:spcPct val="0"/>
              </a:spcBef>
              <a:spcAft>
                <a:spcPct val="0"/>
              </a:spcAft>
              <a:defRPr sz="4400">
                <a:solidFill>
                  <a:schemeClr val="tx1"/>
                </a:solidFill>
                <a:latin typeface="Kursiv95" pitchFamily="66" charset="0"/>
              </a:defRPr>
            </a:lvl7pPr>
            <a:lvl8pPr marL="1371600" algn="ctr" rtl="0" eaLnBrk="1" fontAlgn="base" hangingPunct="1">
              <a:spcBef>
                <a:spcPct val="0"/>
              </a:spcBef>
              <a:spcAft>
                <a:spcPct val="0"/>
              </a:spcAft>
              <a:defRPr sz="4400">
                <a:solidFill>
                  <a:schemeClr val="tx1"/>
                </a:solidFill>
                <a:latin typeface="Kursiv95" pitchFamily="66" charset="0"/>
              </a:defRPr>
            </a:lvl8pPr>
            <a:lvl9pPr marL="1828800" algn="ctr" rtl="0" eaLnBrk="1" fontAlgn="base" hangingPunct="1">
              <a:spcBef>
                <a:spcPct val="0"/>
              </a:spcBef>
              <a:spcAft>
                <a:spcPct val="0"/>
              </a:spcAft>
              <a:defRPr sz="4400">
                <a:solidFill>
                  <a:schemeClr val="tx1"/>
                </a:solidFill>
                <a:latin typeface="Kursiv95" pitchFamily="66" charset="0"/>
              </a:defRPr>
            </a:lvl9pPr>
          </a:lstStyle>
          <a:p>
            <a:pPr eaLnBrk="1" hangingPunct="1">
              <a:defRPr/>
            </a:pPr>
            <a:r>
              <a:rPr lang="ru-RU" sz="4000">
                <a:solidFill>
                  <a:schemeClr val="tx2">
                    <a:lumMod val="75000"/>
                  </a:schemeClr>
                </a:solidFill>
              </a:rPr>
              <a:t>Доскажи словечко:</a:t>
            </a:r>
          </a:p>
        </p:txBody>
      </p:sp>
      <p:sp>
        <p:nvSpPr>
          <p:cNvPr id="9" name="Содержимое 2">
            <a:extLst>
              <a:ext uri="{FF2B5EF4-FFF2-40B4-BE49-F238E27FC236}">
                <a16:creationId xmlns="" xmlns:a16="http://schemas.microsoft.com/office/drawing/2014/main" id="{6458989E-C534-576F-6F0F-EA7B195C0705}"/>
              </a:ext>
            </a:extLst>
          </p:cNvPr>
          <p:cNvSpPr>
            <a:spLocks noGrp="1"/>
          </p:cNvSpPr>
          <p:nvPr>
            <p:ph idx="1"/>
          </p:nvPr>
        </p:nvSpPr>
        <p:spPr bwMode="auto">
          <a:xfrm>
            <a:off x="838200" y="1506071"/>
            <a:ext cx="10515600" cy="46708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spcBef>
                <a:spcPct val="20000"/>
              </a:spcBef>
              <a:spcAft>
                <a:spcPct val="0"/>
              </a:spcAft>
              <a:buFont typeface="Wingdings 2" panose="05020102010507070707" pitchFamily="18"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buFont typeface="Wingdings 2" panose="05020102010507070707" pitchFamily="18" charset="2"/>
              <a:buNone/>
              <a:defRPr/>
            </a:pPr>
            <a:r>
              <a:rPr lang="ru-RU" sz="2400" b="1">
                <a:solidFill>
                  <a:srgbClr val="7030A0"/>
                </a:solidFill>
              </a:rPr>
              <a:t>Посмотри, мой милый друг, </a:t>
            </a:r>
          </a:p>
          <a:p>
            <a:pPr eaLnBrk="1" hangingPunct="1">
              <a:buFont typeface="Wingdings 2" panose="05020102010507070707" pitchFamily="18" charset="2"/>
              <a:buNone/>
              <a:defRPr/>
            </a:pPr>
            <a:r>
              <a:rPr lang="ru-RU" sz="2400" b="1">
                <a:solidFill>
                  <a:srgbClr val="7030A0"/>
                </a:solidFill>
              </a:rPr>
              <a:t>Что находится вокруг?</a:t>
            </a:r>
          </a:p>
          <a:p>
            <a:pPr eaLnBrk="1" hangingPunct="1">
              <a:buFont typeface="Wingdings 2" panose="05020102010507070707" pitchFamily="18" charset="2"/>
              <a:buNone/>
              <a:defRPr/>
            </a:pPr>
            <a:r>
              <a:rPr lang="ru-RU" sz="2400" b="1">
                <a:solidFill>
                  <a:schemeClr val="accent6">
                    <a:lumMod val="50000"/>
                  </a:schemeClr>
                </a:solidFill>
              </a:rPr>
              <a:t>Небо светло-голубое, </a:t>
            </a:r>
          </a:p>
          <a:p>
            <a:pPr eaLnBrk="1" hangingPunct="1">
              <a:buFont typeface="Wingdings 2" panose="05020102010507070707" pitchFamily="18" charset="2"/>
              <a:buNone/>
              <a:defRPr/>
            </a:pPr>
            <a:r>
              <a:rPr lang="ru-RU" sz="2400" b="1">
                <a:solidFill>
                  <a:schemeClr val="accent6">
                    <a:lumMod val="50000"/>
                  </a:schemeClr>
                </a:solidFill>
              </a:rPr>
              <a:t>Солнце светит золотое,</a:t>
            </a:r>
          </a:p>
          <a:p>
            <a:pPr eaLnBrk="1" hangingPunct="1">
              <a:buFont typeface="Wingdings 2" panose="05020102010507070707" pitchFamily="18" charset="2"/>
              <a:buNone/>
              <a:defRPr/>
            </a:pPr>
            <a:r>
              <a:rPr lang="ru-RU" sz="2400" b="1">
                <a:solidFill>
                  <a:srgbClr val="0070C0"/>
                </a:solidFill>
              </a:rPr>
              <a:t>Ветер листьями играет,</a:t>
            </a:r>
          </a:p>
          <a:p>
            <a:pPr eaLnBrk="1" hangingPunct="1">
              <a:buFont typeface="Wingdings 2" panose="05020102010507070707" pitchFamily="18" charset="2"/>
              <a:buNone/>
              <a:defRPr/>
            </a:pPr>
            <a:r>
              <a:rPr lang="ru-RU" sz="2400" b="1">
                <a:solidFill>
                  <a:srgbClr val="0070C0"/>
                </a:solidFill>
              </a:rPr>
              <a:t>Тучка в небе проплывает.</a:t>
            </a:r>
          </a:p>
          <a:p>
            <a:pPr eaLnBrk="1" hangingPunct="1">
              <a:buFont typeface="Wingdings 2" panose="05020102010507070707" pitchFamily="18" charset="2"/>
              <a:buNone/>
              <a:defRPr/>
            </a:pPr>
            <a:r>
              <a:rPr lang="ru-RU" sz="2400" b="1">
                <a:solidFill>
                  <a:srgbClr val="FF0000"/>
                </a:solidFill>
              </a:rPr>
              <a:t>Поле, речка и трава,</a:t>
            </a:r>
          </a:p>
          <a:p>
            <a:pPr eaLnBrk="1" hangingPunct="1">
              <a:buFont typeface="Wingdings 2" panose="05020102010507070707" pitchFamily="18" charset="2"/>
              <a:buNone/>
              <a:defRPr/>
            </a:pPr>
            <a:r>
              <a:rPr lang="ru-RU" sz="2400" b="1">
                <a:solidFill>
                  <a:srgbClr val="FF0000"/>
                </a:solidFill>
              </a:rPr>
              <a:t>Горы, воздух и листва,</a:t>
            </a:r>
          </a:p>
          <a:p>
            <a:pPr eaLnBrk="1" hangingPunct="1">
              <a:buFont typeface="Wingdings 2" panose="05020102010507070707" pitchFamily="18" charset="2"/>
              <a:buNone/>
              <a:defRPr/>
            </a:pPr>
            <a:r>
              <a:rPr lang="ru-RU" sz="2400" b="1">
                <a:solidFill>
                  <a:srgbClr val="002060"/>
                </a:solidFill>
              </a:rPr>
              <a:t>Птицы, звери и леса,</a:t>
            </a:r>
          </a:p>
          <a:p>
            <a:pPr eaLnBrk="1" hangingPunct="1">
              <a:buFont typeface="Wingdings 2" panose="05020102010507070707" pitchFamily="18" charset="2"/>
              <a:buNone/>
              <a:defRPr/>
            </a:pPr>
            <a:r>
              <a:rPr lang="ru-RU" sz="2400" b="1">
                <a:solidFill>
                  <a:srgbClr val="002060"/>
                </a:solidFill>
              </a:rPr>
              <a:t>Гром, туманы и роса.</a:t>
            </a:r>
          </a:p>
          <a:p>
            <a:pPr eaLnBrk="1" hangingPunct="1">
              <a:buFont typeface="Wingdings 2" panose="05020102010507070707" pitchFamily="18" charset="2"/>
              <a:buNone/>
              <a:defRPr/>
            </a:pPr>
            <a:r>
              <a:rPr lang="ru-RU" sz="2400" b="1"/>
              <a:t>Человек и время года – </a:t>
            </a:r>
          </a:p>
          <a:p>
            <a:pPr eaLnBrk="1" hangingPunct="1">
              <a:buFont typeface="Wingdings 2" panose="05020102010507070707" pitchFamily="18" charset="2"/>
              <a:buNone/>
              <a:defRPr/>
            </a:pPr>
            <a:r>
              <a:rPr lang="ru-RU" sz="2400" b="1"/>
              <a:t>Это всё вокруг…     </a:t>
            </a:r>
            <a:r>
              <a:rPr lang="ru-RU" sz="2400"/>
              <a:t>    </a:t>
            </a:r>
          </a:p>
          <a:p>
            <a:pPr eaLnBrk="1" hangingPunct="1">
              <a:buFont typeface="Wingdings 2" panose="05020102010507070707" pitchFamily="18" charset="2"/>
              <a:buNone/>
              <a:defRPr/>
            </a:pPr>
            <a:r>
              <a:rPr lang="ru-RU" sz="2400"/>
              <a:t>                                                   </a:t>
            </a:r>
            <a:r>
              <a:rPr lang="ru-RU" sz="2400" b="1" i="1">
                <a:solidFill>
                  <a:srgbClr val="C00000"/>
                </a:solidFill>
              </a:rPr>
              <a:t> природа    </a:t>
            </a:r>
          </a:p>
          <a:p>
            <a:pPr eaLnBrk="1" hangingPunct="1">
              <a:buFont typeface="Wingdings 2" panose="05020102010507070707" pitchFamily="18" charset="2"/>
              <a:buNone/>
              <a:defRPr/>
            </a:pPr>
            <a:r>
              <a:rPr lang="ru-RU" sz="2400"/>
              <a:t>									</a:t>
            </a:r>
          </a:p>
        </p:txBody>
      </p:sp>
    </p:spTree>
    <p:extLst>
      <p:ext uri="{BB962C8B-B14F-4D97-AF65-F5344CB8AC3E}">
        <p14:creationId xmlns="" xmlns:p14="http://schemas.microsoft.com/office/powerpoint/2010/main" val="401043940"/>
      </p:ext>
    </p:extLst>
  </p:cSld>
  <p:clrMapOvr>
    <a:masterClrMapping/>
  </p:clrMapOvr>
  <p:transition/>
  <p:timing/>
</p:sld>
</file>

<file path=ppt/slides/slide4.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Заголовок 1">
            <a:extLst>
              <a:ext uri="{FF2B5EF4-FFF2-40B4-BE49-F238E27FC236}">
                <a16:creationId xmlns="" xmlns:a16="http://schemas.microsoft.com/office/drawing/2014/main" id="{45E24205-5593-C7C9-6E94-5B5EFB7F526B}"/>
              </a:ext>
            </a:extLst>
          </p:cNvPr>
          <p:cNvSpPr txBox="1">
            <a:spLocks noGrp="1"/>
          </p:cNvSpPr>
          <p:nvPr>
            <p:ph type="title"/>
          </p:nvPr>
        </p:nvSpPr>
        <p:spPr>
          <a:xfrm>
            <a:off x="838200" y="365125"/>
            <a:ext cx="10515600" cy="1325563"/>
          </a:xfrm>
          <a:prstGeom prst="rect">
            <a:avLst/>
          </a:prstGeom>
        </p:spPr>
        <p:txBody>
          <a:bodyPr>
            <a:normAutofit/>
          </a:bodyPr>
          <a:lstStyle/>
          <a:p>
            <a:pPr algn="ctr" eaLnBrk="0" hangingPunct="0">
              <a:defRPr/>
            </a:pPr>
            <a:r>
              <a:rPr lang="ru-RU" sz="4000" b="1" kern="0">
                <a:latin typeface="+mj-lt"/>
                <a:ea typeface="+mj-ea"/>
                <a:cs typeface="+mj-cs"/>
              </a:rPr>
              <a:t>Определите живую и неживую природу </a:t>
            </a:r>
          </a:p>
        </p:txBody>
      </p:sp>
      <p:pic>
        <p:nvPicPr>
          <p:cNvPr id="5" name="Picture 15">
            <a:extLst>
              <a:ext uri="{FF2B5EF4-FFF2-40B4-BE49-F238E27FC236}">
                <a16:creationId xmlns="" xmlns:a16="http://schemas.microsoft.com/office/drawing/2014/main" id="{5EAC04D6-D2E4-9AB3-0C69-EACE59F433FB}"/>
              </a:ext>
            </a:extLst>
          </p:cNvPr>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tretch>
            <a:fillRect/>
          </a:stretch>
        </p:blipFill>
        <p:spPr bwMode="auto">
          <a:xfrm>
            <a:off x="708212" y="1541929"/>
            <a:ext cx="10040469" cy="46350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773552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1"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Заголовок 1">
            <a:extLst>
              <a:ext uri="{FF2B5EF4-FFF2-40B4-BE49-F238E27FC236}">
                <a16:creationId xmlns="" xmlns:a16="http://schemas.microsoft.com/office/drawing/2014/main" id="{0081D0F2-CF26-8695-338C-78E56AF506A8}"/>
              </a:ext>
            </a:extLst>
          </p:cNvPr>
          <p:cNvSpPr>
            <a:spLocks noGrp="1"/>
          </p:cNvSpPr>
          <p:nvPr>
            <p:ph type="title"/>
          </p:nvPr>
        </p:nvSpPr>
        <p:spPr>
          <a:xfrm>
            <a:off x="838200" y="365125"/>
            <a:ext cx="10515600" cy="1325563"/>
          </a:xfrm>
        </p:spPr>
        <p:txBody>
          <a:bodyPr/>
          <a:lstStyle/>
          <a:p>
            <a:r>
              <a:rPr lang="ru-RU" altLang="ru-RU" sz="3600" b="1"/>
              <a:t>Чем  живое отличается от неживого?</a:t>
            </a:r>
          </a:p>
        </p:txBody>
      </p:sp>
      <p:sp>
        <p:nvSpPr>
          <p:cNvPr id="5" name="Текст 2">
            <a:extLst>
              <a:ext uri="{FF2B5EF4-FFF2-40B4-BE49-F238E27FC236}">
                <a16:creationId xmlns="" xmlns:a16="http://schemas.microsoft.com/office/drawing/2014/main" id="{41E8265A-92FF-BA79-2396-D70631BF7498}"/>
              </a:ext>
            </a:extLst>
          </p:cNvPr>
          <p:cNvSpPr>
            <a:spLocks noGrp="1"/>
          </p:cNvSpPr>
          <p:nvPr>
            <p:ph idx="1"/>
          </p:nvPr>
        </p:nvSpPr>
        <p:spPr>
          <a:xfrm>
            <a:off x="838200" y="1825625"/>
            <a:ext cx="10515600" cy="4351338"/>
          </a:xfrm>
        </p:spPr>
        <p:txBody>
          <a:bodyPr>
            <a:normAutofit/>
          </a:bodyPr>
          <a:lstStyle/>
          <a:p>
            <a:pPr marL="0" indent="0">
              <a:buNone/>
            </a:pPr>
            <a:r>
              <a:rPr lang="ru-RU" altLang="ru-RU" sz="4000">
                <a:solidFill>
                  <a:srgbClr val="C00000"/>
                </a:solidFill>
              </a:rPr>
              <a:t>Живая природа</a:t>
            </a:r>
          </a:p>
        </p:txBody>
      </p:sp>
      <p:sp>
        <p:nvSpPr>
          <p:cNvPr id="6" name="Содержимое 3">
            <a:extLst>
              <a:ext uri="{FF2B5EF4-FFF2-40B4-BE49-F238E27FC236}">
                <a16:creationId xmlns="" xmlns:a16="http://schemas.microsoft.com/office/drawing/2014/main" id="{E65B08B7-4F1D-9942-65F2-AF388A9873C9}"/>
              </a:ext>
            </a:extLst>
          </p:cNvPr>
          <p:cNvSpPr txBox="1"/>
          <p:nvPr/>
        </p:nvSpPr>
        <p:spPr>
          <a:xfrm>
            <a:off x="466164" y="2572871"/>
            <a:ext cx="4031223" cy="35532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altLang="ru-RU" sz="4000"/>
              <a:t>Растет</a:t>
            </a:r>
          </a:p>
          <a:p>
            <a:r>
              <a:rPr lang="ru-RU" altLang="ru-RU" sz="4000"/>
              <a:t>Дышит</a:t>
            </a:r>
          </a:p>
          <a:p>
            <a:r>
              <a:rPr lang="ru-RU" altLang="ru-RU" sz="4000"/>
              <a:t>Питается</a:t>
            </a:r>
          </a:p>
          <a:p>
            <a:r>
              <a:rPr lang="ru-RU" altLang="ru-RU" sz="4000"/>
              <a:t>Передвигается </a:t>
            </a:r>
          </a:p>
          <a:p>
            <a:r>
              <a:rPr lang="ru-RU" altLang="ru-RU" sz="4000"/>
              <a:t>Размножается </a:t>
            </a:r>
          </a:p>
        </p:txBody>
      </p:sp>
      <p:sp>
        <p:nvSpPr>
          <p:cNvPr id="7" name="Текст 4">
            <a:extLst>
              <a:ext uri="{FF2B5EF4-FFF2-40B4-BE49-F238E27FC236}">
                <a16:creationId xmlns="" xmlns:a16="http://schemas.microsoft.com/office/drawing/2014/main" id="{87BF54BE-DDD2-97A3-E684-BC5580B41EDB}"/>
              </a:ext>
            </a:extLst>
          </p:cNvPr>
          <p:cNvSpPr txBox="1"/>
          <p:nvPr/>
        </p:nvSpPr>
        <p:spPr>
          <a:xfrm>
            <a:off x="5199529" y="1825625"/>
            <a:ext cx="4975412" cy="6396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altLang="ru-RU" sz="4000">
                <a:solidFill>
                  <a:srgbClr val="C00000"/>
                </a:solidFill>
              </a:rPr>
              <a:t>Неживая природа</a:t>
            </a:r>
          </a:p>
        </p:txBody>
      </p:sp>
      <p:sp>
        <p:nvSpPr>
          <p:cNvPr id="8" name="Содержимое 5">
            <a:extLst>
              <a:ext uri="{FF2B5EF4-FFF2-40B4-BE49-F238E27FC236}">
                <a16:creationId xmlns="" xmlns:a16="http://schemas.microsoft.com/office/drawing/2014/main" id="{05C5F413-A2EA-0D61-3E37-7E814C69E78D}"/>
              </a:ext>
            </a:extLst>
          </p:cNvPr>
          <p:cNvSpPr txBox="1"/>
          <p:nvPr/>
        </p:nvSpPr>
        <p:spPr>
          <a:xfrm>
            <a:off x="5082988" y="2725271"/>
            <a:ext cx="4975412" cy="34008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altLang="ru-RU" sz="4000"/>
              <a:t>Такими свойствами не обладает</a:t>
            </a:r>
          </a:p>
        </p:txBody>
      </p:sp>
    </p:spTree>
    <p:extLst>
      <p:ext uri="{BB962C8B-B14F-4D97-AF65-F5344CB8AC3E}">
        <p14:creationId xmlns="" xmlns:p14="http://schemas.microsoft.com/office/powerpoint/2010/main" val="3152248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6">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after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1000"/>
                                        <p:tgtEl>
                                          <p:spTgt spid="6">
                                            <p:txEl>
                                              <p:pRg st="1" end="1"/>
                                            </p:txEl>
                                          </p:spTgt>
                                        </p:tgtEl>
                                      </p:cBhvr>
                                    </p:animEffect>
                                    <p:anim calcmode="lin" valueType="num">
                                      <p:cBhvr>
                                        <p:cTn id="1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6">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after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1000"/>
                                        <p:tgtEl>
                                          <p:spTgt spid="6">
                                            <p:txEl>
                                              <p:pRg st="2" end="2"/>
                                            </p:txEl>
                                          </p:spTgt>
                                        </p:tgtEl>
                                      </p:cBhvr>
                                    </p:animEffect>
                                    <p:anim calcmode="lin" valueType="num">
                                      <p:cBhvr>
                                        <p:cTn id="2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6">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after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anim calcmode="lin" valueType="num">
                                      <p:cBhvr>
                                        <p:cTn id="3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6">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afterGroup">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1000"/>
                                        <p:tgtEl>
                                          <p:spTgt spid="6">
                                            <p:txEl>
                                              <p:pRg st="4" end="4"/>
                                            </p:txEl>
                                          </p:spTgt>
                                        </p:tgtEl>
                                      </p:cBhvr>
                                    </p:animEffect>
                                    <p:anim calcmode="lin" valueType="num">
                                      <p:cBhvr>
                                        <p:cTn id="40"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6">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6">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afterGroup">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1000"/>
                                        <p:tgtEl>
                                          <p:spTgt spid="8">
                                            <p:txEl>
                                              <p:pRg st="0" end="0"/>
                                            </p:txEl>
                                          </p:spTgt>
                                        </p:tgtEl>
                                      </p:cBhvr>
                                    </p:animEffect>
                                    <p:anim calcmode="lin" valueType="num">
                                      <p:cBhvr>
                                        <p:cTn id="4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8">
                                            <p:txEl>
                                              <p:pRg st="0" end="0"/>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1" build="p"/>
    </p:bldLst>
  </p:timing>
</p:sld>
</file>

<file path=ppt/slides/slide6.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13" name="Объект 9">
            <a:extLst>
              <a:ext uri="{FF2B5EF4-FFF2-40B4-BE49-F238E27FC236}">
                <a16:creationId xmlns="" xmlns:a16="http://schemas.microsoft.com/office/drawing/2014/main" id="{ABB1E1D8-88B1-BF04-3C73-528961691FCE}"/>
              </a:ext>
            </a:extLst>
          </p:cNvPr>
          <p:cNvSpPr>
            <a:spLocks noGrp="1"/>
          </p:cNvSpPr>
          <p:nvPr>
            <p:ph idx="1"/>
          </p:nvPr>
        </p:nvSpPr>
        <p:spPr>
          <a:xfrm>
            <a:off x="851646" y="1819835"/>
            <a:ext cx="3048001" cy="840230"/>
          </a:xfrm>
          <a:prstGeom prst="rect">
            <a:avLst/>
          </a:prstGeom>
          <a:noFill/>
        </p:spPr>
        <p:txBody>
          <a:bodyPr wrap="square">
            <a:spAutoFit/>
          </a:bodyPr>
          <a:lstStyle/>
          <a:p>
            <a:pPr algn="ctr">
              <a:defRPr/>
            </a:pPr>
            <a:r>
              <a:rPr lang="ru-RU" sz="5400" b="1" cap="all">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a:cs typeface="Arial"/>
              </a:rPr>
              <a:t>БИО</a:t>
            </a:r>
          </a:p>
        </p:txBody>
      </p:sp>
      <p:sp>
        <p:nvSpPr>
          <p:cNvPr id="14" name="Стрелка вниз 9">
            <a:extLst>
              <a:ext uri="{FF2B5EF4-FFF2-40B4-BE49-F238E27FC236}">
                <a16:creationId xmlns="" xmlns:a16="http://schemas.microsoft.com/office/drawing/2014/main" id="{61D0608F-38A9-9213-0C96-505018A4A18B}"/>
              </a:ext>
            </a:extLst>
          </p:cNvPr>
          <p:cNvSpPr/>
          <p:nvPr/>
        </p:nvSpPr>
        <p:spPr>
          <a:xfrm>
            <a:off x="2185146" y="2660065"/>
            <a:ext cx="381000" cy="609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endParaRPr lang="ru-RU"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5" name="Прямоугольник 14">
            <a:extLst>
              <a:ext uri="{FF2B5EF4-FFF2-40B4-BE49-F238E27FC236}">
                <a16:creationId xmlns="" xmlns:a16="http://schemas.microsoft.com/office/drawing/2014/main" id="{608266F1-8BE4-8DEC-2528-BA518864AD30}"/>
              </a:ext>
            </a:extLst>
          </p:cNvPr>
          <p:cNvSpPr/>
          <p:nvPr/>
        </p:nvSpPr>
        <p:spPr>
          <a:xfrm>
            <a:off x="851646" y="3500295"/>
            <a:ext cx="3379695" cy="523220"/>
          </a:xfrm>
          <a:prstGeom prst="rect">
            <a:avLst/>
          </a:prstGeom>
          <a:noFill/>
        </p:spPr>
        <p:txBody>
          <a:bodyPr wrap="square">
            <a:spAutoFit/>
          </a:bodyPr>
          <a:lstStyle/>
          <a:p>
            <a:pPr algn="ctr">
              <a:defRPr/>
            </a:pPr>
            <a:r>
              <a:rPr lang="ru-RU" sz="2800" b="1" cap="all">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a:cs typeface="Arial"/>
              </a:rPr>
              <a:t>«жизнь»</a:t>
            </a:r>
          </a:p>
        </p:txBody>
      </p:sp>
      <p:sp>
        <p:nvSpPr>
          <p:cNvPr id="16" name="Прямоугольник 15">
            <a:extLst>
              <a:ext uri="{FF2B5EF4-FFF2-40B4-BE49-F238E27FC236}">
                <a16:creationId xmlns="" xmlns:a16="http://schemas.microsoft.com/office/drawing/2014/main" id="{EDD74C50-51DE-3152-0BE6-1EF7A41A7679}"/>
              </a:ext>
            </a:extLst>
          </p:cNvPr>
          <p:cNvSpPr/>
          <p:nvPr/>
        </p:nvSpPr>
        <p:spPr>
          <a:xfrm>
            <a:off x="4231341" y="1736735"/>
            <a:ext cx="2572871" cy="92333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5400" b="1" spc="50">
                <a:ln w="11430"/>
                <a:solidFill>
                  <a:srgbClr val="0070C0"/>
                </a:solidFill>
                <a:effectLst>
                  <a:outerShdw blurRad="76200" dist="50800" dir="5400000" algn="tl" rotWithShape="0">
                    <a:srgbClr val="000000">
                      <a:alpha val="65000"/>
                    </a:srgbClr>
                  </a:outerShdw>
                </a:effectLst>
                <a:latin typeface="Arial"/>
                <a:cs typeface="Arial"/>
              </a:rPr>
              <a:t>ЛОГ</a:t>
            </a:r>
          </a:p>
        </p:txBody>
      </p:sp>
      <p:sp>
        <p:nvSpPr>
          <p:cNvPr id="17" name="Стрелка вниз 13">
            <a:extLst>
              <a:ext uri="{FF2B5EF4-FFF2-40B4-BE49-F238E27FC236}">
                <a16:creationId xmlns="" xmlns:a16="http://schemas.microsoft.com/office/drawing/2014/main" id="{AD8BCABE-74AF-B17E-AC34-025200A7C335}"/>
              </a:ext>
            </a:extLst>
          </p:cNvPr>
          <p:cNvSpPr/>
          <p:nvPr/>
        </p:nvSpPr>
        <p:spPr>
          <a:xfrm rot="10800000" flipV="1">
            <a:off x="4895488" y="2660066"/>
            <a:ext cx="510702" cy="6096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endParaRPr lang="ru-RU"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8" name="Прямоугольник 17">
            <a:extLst>
              <a:ext uri="{FF2B5EF4-FFF2-40B4-BE49-F238E27FC236}">
                <a16:creationId xmlns="" xmlns:a16="http://schemas.microsoft.com/office/drawing/2014/main" id="{901DEAB0-F98D-C294-E200-BB5A79883090}"/>
              </a:ext>
            </a:extLst>
          </p:cNvPr>
          <p:cNvSpPr/>
          <p:nvPr/>
        </p:nvSpPr>
        <p:spPr>
          <a:xfrm>
            <a:off x="4256324" y="3570607"/>
            <a:ext cx="2113078" cy="58477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3200" b="1" spc="50">
                <a:ln w="11430"/>
                <a:solidFill>
                  <a:srgbClr val="0070C0"/>
                </a:solidFill>
                <a:effectLst>
                  <a:outerShdw blurRad="76200" dist="50800" dir="5400000" algn="tl" rotWithShape="0">
                    <a:srgbClr val="000000">
                      <a:alpha val="65000"/>
                    </a:srgbClr>
                  </a:outerShdw>
                </a:effectLst>
                <a:latin typeface="Arial"/>
                <a:cs typeface="Arial"/>
              </a:rPr>
              <a:t>«учение»</a:t>
            </a:r>
            <a:endParaRPr lang="ru-RU" sz="5400" b="1" spc="50">
              <a:ln w="11430"/>
              <a:solidFill>
                <a:srgbClr val="0070C0"/>
              </a:solidFill>
              <a:effectLst>
                <a:outerShdw blurRad="76200" dist="50800" dir="5400000" algn="tl" rotWithShape="0">
                  <a:srgbClr val="000000">
                    <a:alpha val="65000"/>
                  </a:srgbClr>
                </a:outerShdw>
              </a:effectLst>
              <a:latin typeface="Arial"/>
              <a:cs typeface="Arial"/>
            </a:endParaRPr>
          </a:p>
        </p:txBody>
      </p:sp>
      <p:sp>
        <p:nvSpPr>
          <p:cNvPr id="19" name="Прямоугольник 18">
            <a:extLst>
              <a:ext uri="{FF2B5EF4-FFF2-40B4-BE49-F238E27FC236}">
                <a16:creationId xmlns="" xmlns:a16="http://schemas.microsoft.com/office/drawing/2014/main" id="{CCF40124-AD2B-95C5-04FE-21C0DCAB2539}"/>
              </a:ext>
            </a:extLst>
          </p:cNvPr>
          <p:cNvSpPr/>
          <p:nvPr/>
        </p:nvSpPr>
        <p:spPr>
          <a:xfrm rot="10800000" flipH="1" flipV="1">
            <a:off x="7691718" y="1688595"/>
            <a:ext cx="1873622" cy="923330"/>
          </a:xfrm>
          <a:prstGeom prst="rect">
            <a:avLst/>
          </a:prstGeom>
          <a:noFill/>
        </p:spPr>
        <p:txBody>
          <a:bodyPr wrap="square">
            <a:spAutoFit/>
          </a:bodyPr>
          <a:lstStyle/>
          <a:p>
            <a:pPr algn="ctr">
              <a:defRPr/>
            </a:pPr>
            <a:r>
              <a:rPr lang="ru-RU" sz="5400" b="1">
                <a:ln w="19050">
                  <a:solidFill>
                    <a:schemeClr val="tx2">
                      <a:tint val="1000"/>
                    </a:schemeClr>
                  </a:solidFill>
                  <a:prstDash val="solid"/>
                </a:ln>
                <a:solidFill>
                  <a:srgbClr val="660066"/>
                </a:solidFill>
                <a:effectLst>
                  <a:outerShdw blurRad="50000" dist="50800" dir="7500000" algn="tl">
                    <a:srgbClr val="000000">
                      <a:shade val="5000"/>
                      <a:alpha val="35000"/>
                    </a:srgbClr>
                  </a:outerShdw>
                </a:effectLst>
                <a:latin typeface="Arial"/>
                <a:cs typeface="Arial"/>
              </a:rPr>
              <a:t>И Я</a:t>
            </a:r>
          </a:p>
        </p:txBody>
      </p:sp>
      <p:sp>
        <p:nvSpPr>
          <p:cNvPr id="20" name="Прямоугольник 19">
            <a:extLst>
              <a:ext uri="{FF2B5EF4-FFF2-40B4-BE49-F238E27FC236}">
                <a16:creationId xmlns="" xmlns:a16="http://schemas.microsoft.com/office/drawing/2014/main" id="{0C3F88C6-0302-D19E-CD51-2EACF1BFE6B5}"/>
              </a:ext>
            </a:extLst>
          </p:cNvPr>
          <p:cNvSpPr/>
          <p:nvPr/>
        </p:nvSpPr>
        <p:spPr>
          <a:xfrm>
            <a:off x="571473" y="4357694"/>
            <a:ext cx="8143932" cy="138499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ru-RU" sz="2800" b="1" spc="50">
                <a:ln w="11430"/>
                <a:solidFill>
                  <a:srgbClr val="002060"/>
                </a:solidFill>
                <a:effectLst>
                  <a:outerShdw blurRad="76200" dist="50800" dir="5400000" algn="tl" rotWithShape="0">
                    <a:srgbClr val="000000">
                      <a:alpha val="65000"/>
                    </a:srgbClr>
                  </a:outerShdw>
                </a:effectLst>
                <a:latin typeface="Arial"/>
                <a:cs typeface="Arial"/>
              </a:rPr>
              <a:t>Биология изучает строение и жизнедеятельность живых организмов, их многообразие, происхождение и развитие.</a:t>
            </a:r>
          </a:p>
        </p:txBody>
      </p:sp>
    </p:spTree>
    <p:extLst>
      <p:ext uri="{BB962C8B-B14F-4D97-AF65-F5344CB8AC3E}">
        <p14:creationId xmlns="" xmlns:p14="http://schemas.microsoft.com/office/powerpoint/2010/main" val="39311161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afterGroup">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childTnLst>
                          </p:cTn>
                        </p:par>
                      </p:childTnLst>
                    </p:cTn>
                  </p:par>
                  <p:par>
                    <p:cTn id="18" fill="hold" nodeType="clickPar">
                      <p:stCondLst>
                        <p:cond delay="indefinite"/>
                      </p:stCondLst>
                      <p:childTnLst>
                        <p:par>
                          <p:cTn id="19" fill="hold" nodeType="afterGroup">
                            <p:stCondLst>
                              <p:cond delay="0"/>
                            </p:stCondLst>
                            <p:childTnLst>
                              <p:par>
                                <p:cTn id="20" presetID="55"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par>
                    <p:cTn id="25" fill="hold" nodeType="clickPar">
                      <p:stCondLst>
                        <p:cond delay="indefinite"/>
                      </p:stCondLst>
                      <p:childTnLst>
                        <p:par>
                          <p:cTn id="26" fill="hold" nodeType="after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afterGroup">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strVal val="#ppt_w*0.70"/>
                                          </p:val>
                                        </p:tav>
                                        <p:tav tm="100000">
                                          <p:val>
                                            <p:strVal val="#ppt_w"/>
                                          </p:val>
                                        </p:tav>
                                      </p:tavLst>
                                    </p:anim>
                                    <p:anim calcmode="lin" valueType="num">
                                      <p:cBhvr>
                                        <p:cTn id="38" dur="1000" fill="hold"/>
                                        <p:tgtEl>
                                          <p:spTgt spid="17"/>
                                        </p:tgtEl>
                                        <p:attrNameLst>
                                          <p:attrName>ppt_h</p:attrName>
                                        </p:attrNameLst>
                                      </p:cBhvr>
                                      <p:tavLst>
                                        <p:tav tm="0">
                                          <p:val>
                                            <p:strVal val="#ppt_h"/>
                                          </p:val>
                                        </p:tav>
                                        <p:tav tm="100000">
                                          <p:val>
                                            <p:strVal val="#ppt_h"/>
                                          </p:val>
                                        </p:tav>
                                      </p:tavLst>
                                    </p:anim>
                                    <p:animEffect transition="in" filter="fade">
                                      <p:cBhvr>
                                        <p:cTn id="39" dur="1000"/>
                                        <p:tgtEl>
                                          <p:spTgt spid="17"/>
                                        </p:tgtEl>
                                      </p:cBhvr>
                                    </p:animEffect>
                                  </p:childTnLst>
                                </p:cTn>
                              </p:par>
                            </p:childTnLst>
                          </p:cTn>
                        </p:par>
                      </p:childTnLst>
                    </p:cTn>
                  </p:par>
                  <p:par>
                    <p:cTn id="40" fill="hold" nodeType="clickPar">
                      <p:stCondLst>
                        <p:cond delay="indefinite"/>
                      </p:stCondLst>
                      <p:childTnLst>
                        <p:par>
                          <p:cTn id="41" fill="hold" nodeType="afterGroup">
                            <p:stCondLst>
                              <p:cond delay="0"/>
                            </p:stCondLst>
                            <p:childTnLst>
                              <p:par>
                                <p:cTn id="42" presetID="55"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strVal val="#ppt_w*0.70"/>
                                          </p:val>
                                        </p:tav>
                                        <p:tav tm="100000">
                                          <p:val>
                                            <p:strVal val="#ppt_w"/>
                                          </p:val>
                                        </p:tav>
                                      </p:tavLst>
                                    </p:anim>
                                    <p:anim calcmode="lin" valueType="num">
                                      <p:cBhvr>
                                        <p:cTn id="45" dur="1000" fill="hold"/>
                                        <p:tgtEl>
                                          <p:spTgt spid="18"/>
                                        </p:tgtEl>
                                        <p:attrNameLst>
                                          <p:attrName>ppt_h</p:attrName>
                                        </p:attrNameLst>
                                      </p:cBhvr>
                                      <p:tavLst>
                                        <p:tav tm="0">
                                          <p:val>
                                            <p:strVal val="#ppt_h"/>
                                          </p:val>
                                        </p:tav>
                                        <p:tav tm="100000">
                                          <p:val>
                                            <p:strVal val="#ppt_h"/>
                                          </p:val>
                                        </p:tav>
                                      </p:tavLst>
                                    </p:anim>
                                    <p:animEffect transition="in" filter="fade">
                                      <p:cBhvr>
                                        <p:cTn id="46" dur="1000"/>
                                        <p:tgtEl>
                                          <p:spTgt spid="18"/>
                                        </p:tgtEl>
                                      </p:cBhvr>
                                    </p:animEffect>
                                  </p:childTnLst>
                                </p:cTn>
                              </p:par>
                            </p:childTnLst>
                          </p:cTn>
                        </p:par>
                      </p:childTnLst>
                    </p:cTn>
                  </p:par>
                  <p:par>
                    <p:cTn id="47" fill="hold" nodeType="clickPar">
                      <p:stCondLst>
                        <p:cond delay="indefinite"/>
                      </p:stCondLst>
                      <p:childTnLst>
                        <p:par>
                          <p:cTn id="48" fill="hold" nodeType="afterGroup">
                            <p:stCondLst>
                              <p:cond delay="0"/>
                            </p:stCondLst>
                            <p:childTnLst>
                              <p:par>
                                <p:cTn id="49" presetID="39" presetClass="entr" presetSubtype="0" accel="10000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afterGroup">
                            <p:stCondLst>
                              <p:cond delay="0"/>
                            </p:stCondLst>
                            <p:childTnLst>
                              <p:par>
                                <p:cTn id="57" presetID="5" presetClass="entr" presetSubtype="1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checkerboard(across)">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1"/>
    </p:bldLst>
  </p:timing>
</p:sld>
</file>

<file path=ppt/slides/slide7.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Заголовок 1">
            <a:extLst>
              <a:ext uri="{FF2B5EF4-FFF2-40B4-BE49-F238E27FC236}">
                <a16:creationId xmlns="" xmlns:a16="http://schemas.microsoft.com/office/drawing/2014/main" id="{0DF19018-7FE5-0647-40E1-0D50541E8A85}"/>
              </a:ext>
            </a:extLst>
          </p:cNvPr>
          <p:cNvSpPr>
            <a:spLocks noGrp="1"/>
          </p:cNvSpPr>
          <p:nvPr>
            <p:ph type="title"/>
          </p:nvPr>
        </p:nvSpPr>
        <p:spPr bwMode="auto">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Kursiv95" pitchFamily="66" charset="0"/>
                <a:ea typeface="+mj-ea"/>
                <a:cs typeface="+mj-cs"/>
              </a:defRPr>
            </a:lvl1pPr>
            <a:lvl2pPr algn="ctr" rtl="0" eaLnBrk="0" fontAlgn="base" hangingPunct="0">
              <a:spcBef>
                <a:spcPct val="0"/>
              </a:spcBef>
              <a:spcAft>
                <a:spcPct val="0"/>
              </a:spcAft>
              <a:defRPr sz="4400">
                <a:solidFill>
                  <a:schemeClr val="tx1"/>
                </a:solidFill>
                <a:latin typeface="Kursiv95" pitchFamily="66" charset="0"/>
              </a:defRPr>
            </a:lvl2pPr>
            <a:lvl3pPr algn="ctr" rtl="0" eaLnBrk="0" fontAlgn="base" hangingPunct="0">
              <a:spcBef>
                <a:spcPct val="0"/>
              </a:spcBef>
              <a:spcAft>
                <a:spcPct val="0"/>
              </a:spcAft>
              <a:defRPr sz="4400">
                <a:solidFill>
                  <a:schemeClr val="tx1"/>
                </a:solidFill>
                <a:latin typeface="Kursiv95" pitchFamily="66" charset="0"/>
              </a:defRPr>
            </a:lvl3pPr>
            <a:lvl4pPr algn="ctr" rtl="0" eaLnBrk="0" fontAlgn="base" hangingPunct="0">
              <a:spcBef>
                <a:spcPct val="0"/>
              </a:spcBef>
              <a:spcAft>
                <a:spcPct val="0"/>
              </a:spcAft>
              <a:defRPr sz="4400">
                <a:solidFill>
                  <a:schemeClr val="tx1"/>
                </a:solidFill>
                <a:latin typeface="Kursiv95" pitchFamily="66" charset="0"/>
              </a:defRPr>
            </a:lvl4pPr>
            <a:lvl5pPr algn="ctr" rtl="0" eaLnBrk="0" fontAlgn="base" hangingPunct="0">
              <a:spcBef>
                <a:spcPct val="0"/>
              </a:spcBef>
              <a:spcAft>
                <a:spcPct val="0"/>
              </a:spcAft>
              <a:defRPr sz="4400">
                <a:solidFill>
                  <a:schemeClr val="tx1"/>
                </a:solidFill>
                <a:latin typeface="Kursiv95" pitchFamily="66" charset="0"/>
              </a:defRPr>
            </a:lvl5pPr>
            <a:lvl6pPr marL="457200" algn="ctr" rtl="0" eaLnBrk="1" fontAlgn="base" hangingPunct="1">
              <a:spcBef>
                <a:spcPct val="0"/>
              </a:spcBef>
              <a:spcAft>
                <a:spcPct val="0"/>
              </a:spcAft>
              <a:defRPr sz="4400">
                <a:solidFill>
                  <a:schemeClr val="tx1"/>
                </a:solidFill>
                <a:latin typeface="Kursiv95" pitchFamily="66" charset="0"/>
              </a:defRPr>
            </a:lvl6pPr>
            <a:lvl7pPr marL="914400" algn="ctr" rtl="0" eaLnBrk="1" fontAlgn="base" hangingPunct="1">
              <a:spcBef>
                <a:spcPct val="0"/>
              </a:spcBef>
              <a:spcAft>
                <a:spcPct val="0"/>
              </a:spcAft>
              <a:defRPr sz="4400">
                <a:solidFill>
                  <a:schemeClr val="tx1"/>
                </a:solidFill>
                <a:latin typeface="Kursiv95" pitchFamily="66" charset="0"/>
              </a:defRPr>
            </a:lvl7pPr>
            <a:lvl8pPr marL="1371600" algn="ctr" rtl="0" eaLnBrk="1" fontAlgn="base" hangingPunct="1">
              <a:spcBef>
                <a:spcPct val="0"/>
              </a:spcBef>
              <a:spcAft>
                <a:spcPct val="0"/>
              </a:spcAft>
              <a:defRPr sz="4400">
                <a:solidFill>
                  <a:schemeClr val="tx1"/>
                </a:solidFill>
                <a:latin typeface="Kursiv95" pitchFamily="66" charset="0"/>
              </a:defRPr>
            </a:lvl8pPr>
            <a:lvl9pPr marL="1828800" algn="ctr" rtl="0" eaLnBrk="1" fontAlgn="base" hangingPunct="1">
              <a:spcBef>
                <a:spcPct val="0"/>
              </a:spcBef>
              <a:spcAft>
                <a:spcPct val="0"/>
              </a:spcAft>
              <a:defRPr sz="4400">
                <a:solidFill>
                  <a:schemeClr val="tx1"/>
                </a:solidFill>
                <a:latin typeface="Kursiv95" pitchFamily="66" charset="0"/>
              </a:defRPr>
            </a:lvl9pPr>
          </a:lstStyle>
          <a:p>
            <a:pPr eaLnBrk="1" hangingPunct="1"/>
            <a:r>
              <a:rPr lang="ru-RU" altLang="ru-RU" sz="3600" b="1" i="1">
                <a:solidFill>
                  <a:srgbClr val="002060"/>
                </a:solidFill>
              </a:rPr>
              <a:t>Биология – особая наука, которая изучает живую природу</a:t>
            </a:r>
          </a:p>
        </p:txBody>
      </p:sp>
      <p:graphicFrame>
        <p:nvGraphicFramePr>
          <p:cNvPr id="5" name="Объект 4">
            <a:extLst>
              <a:ext uri="{FF2B5EF4-FFF2-40B4-BE49-F238E27FC236}">
                <a16:creationId xmlns="" xmlns:a16="http://schemas.microsoft.com/office/drawing/2014/main" id="{41705F86-7623-4112-B01D-341CA80A4609}"/>
              </a:ext>
            </a:extLst>
          </p:cNvPr>
          <p:cNvGraphicFramePr>
            <a:graphicFrameLocks noGrp="1"/>
          </p:cNvGraphicFramePr>
          <p:nvPr>
            <p:ph idx="1"/>
            <p:extLst>
              <p:ext uri="{D42A27DB-BD31-4B8C-83A1-F6EECF244321}">
                <p14:modId xmlns="" xmlns:p14="http://schemas.microsoft.com/office/powerpoint/2010/main" val="3935544025"/>
              </p:ext>
            </p:extLst>
          </p:nvPr>
        </p:nvGraphicFramePr>
        <p:xfrm>
          <a:off x="358588" y="1690688"/>
          <a:ext cx="11219330" cy="4549028"/>
        </p:xfrm>
        <a:graphic>
          <a:graphicData uri="http://schemas.openxmlformats.org/drawingml/2006/diagram">
            <dgm:relIds xmlns:dgm="http://schemas.openxmlformats.org/drawingml/2006/diagram" r:dm="rId3" r:lo="rId4" r:qs="rId5" r:cs="rId6"/>
          </a:graphicData>
        </a:graphic>
      </p:graphicFrame>
    </p:spTree>
    <p:extLst>
      <p:ext uri="{BB962C8B-B14F-4D97-AF65-F5344CB8AC3E}">
        <p14:creationId xmlns="" xmlns:p14="http://schemas.microsoft.com/office/powerpoint/2010/main" val="139594303"/>
      </p:ext>
    </p:extLst>
  </p:cSld>
  <p:clrMapOvr>
    <a:masterClrMapping/>
  </p:clrMapOvr>
  <p:transition/>
  <p:timing/>
</p:sld>
</file>

<file path=ppt/slides/slide8.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4" name="Заголовок 1">
            <a:extLst>
              <a:ext uri="{FF2B5EF4-FFF2-40B4-BE49-F238E27FC236}">
                <a16:creationId xmlns="" xmlns:a16="http://schemas.microsoft.com/office/drawing/2014/main" id="{BDAB4971-4667-5DDD-329C-BB5F162B1E67}"/>
              </a:ext>
            </a:extLst>
          </p:cNvPr>
          <p:cNvSpPr txBox="1">
            <a:spLocks noGrp="1"/>
          </p:cNvSpPr>
          <p:nvPr>
            <p:ph type="title"/>
          </p:nvPr>
        </p:nvSpPr>
        <p:spPr>
          <a:xfrm>
            <a:off x="4926106" y="547453"/>
            <a:ext cx="10515600" cy="1325563"/>
          </a:xfrm>
          <a:prstGeom prst="rect">
            <a:avLst/>
          </a:prstGeom>
        </p:spPr>
        <p:txBody>
          <a:bodyPr vert="horz" lIns="91440" tIns="45720" rIns="91440" bIns="45720" rtlCol="0" anchor="ctr">
            <a:normAutofit fontScale="97500"/>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3200">
                <a:solidFill>
                  <a:srgbClr val="C00000"/>
                </a:solidFill>
                <a:effectLst/>
                <a:latin typeface="+mn-lt"/>
              </a:rPr>
              <a:t>(от греческих слов)</a:t>
            </a:r>
          </a:p>
        </p:txBody>
      </p:sp>
      <p:sp>
        <p:nvSpPr>
          <p:cNvPr id="5" name="Заголовок 1">
            <a:extLst>
              <a:ext uri="{FF2B5EF4-FFF2-40B4-BE49-F238E27FC236}">
                <a16:creationId xmlns="" xmlns:a16="http://schemas.microsoft.com/office/drawing/2014/main" id="{BCE563DE-04C2-E67A-E891-ACF1B522CC81}"/>
              </a:ext>
            </a:extLst>
          </p:cNvPr>
          <p:cNvSpPr>
            <a:spLocks noGrp="1"/>
          </p:cNvSpPr>
          <p:nvPr/>
        </p:nvSpPr>
        <p:spPr>
          <a:xfrm>
            <a:off x="2466975" y="0"/>
            <a:ext cx="7258050" cy="1210235"/>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a:latin typeface="Comic Sans MS" pitchFamily="66" charset="0"/>
              </a:rPr>
              <a:t> </a:t>
            </a:r>
            <a:br>
              <a:rPr lang="ru-RU">
                <a:latin typeface="Comic Sans MS" pitchFamily="66" charset="0"/>
              </a:rPr>
            </a:br>
            <a:r>
              <a:rPr lang="ru-RU" sz="6000" b="1"/>
              <a:t>БИОЛОГИЯ</a:t>
            </a:r>
          </a:p>
        </p:txBody>
      </p:sp>
      <p:sp>
        <p:nvSpPr>
          <p:cNvPr id="6" name="Заголовок 1">
            <a:extLst>
              <a:ext uri="{FF2B5EF4-FFF2-40B4-BE49-F238E27FC236}">
                <a16:creationId xmlns="" xmlns:a16="http://schemas.microsoft.com/office/drawing/2014/main" id="{F37E8688-DDAF-1D3C-993F-23547DAF3828}"/>
              </a:ext>
            </a:extLst>
          </p:cNvPr>
          <p:cNvSpPr txBox="1">
            <a:spLocks noGrp="1"/>
          </p:cNvSpPr>
          <p:nvPr>
            <p:ph idx="1"/>
          </p:nvPr>
        </p:nvSpPr>
        <p:spPr>
          <a:xfrm>
            <a:off x="838200" y="1825625"/>
            <a:ext cx="10515600" cy="4351338"/>
          </a:xfrm>
          <a:prstGeom prst="roundRect">
            <a:avLst/>
          </a:prstGeom>
          <a:solidFill>
            <a:srgbClr val="B8F68E"/>
          </a:solidFill>
          <a:ln w="57150">
            <a:solidFill>
              <a:srgbClr val="0070C0"/>
            </a:solidFill>
          </a:ln>
        </p:spPr>
        <p:txBody>
          <a:bodyPr vert="horz" lIns="91440" tIns="45720" rIns="91440" bIns="45720" rtlCol="0" anchor="ctr">
            <a:normAutofit fontScale="67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1" fontAlgn="base" hangingPunct="1">
              <a:spcBef>
                <a:spcPct val="0"/>
              </a:spcBef>
              <a:spcAft>
                <a:spcPct val="0"/>
              </a:spcAft>
              <a:defRPr sz="4400" b="1" kern="1200"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onstantia" pitchFamily="18" charset="0"/>
                <a:ea typeface="+mj-ea"/>
                <a:cs typeface="+mj-cs"/>
              </a:defRPr>
            </a:lvl1pPr>
            <a:lvl2pPr algn="ctr" rtl="0" eaLnBrk="1" fontAlgn="base" hangingPunct="1">
              <a:spcBef>
                <a:spcPct val="0"/>
              </a:spcBef>
              <a:spcAft>
                <a:spcPct val="0"/>
              </a:spcAft>
              <a:defRPr sz="4400" b="1">
                <a:solidFill>
                  <a:schemeClr val="tx1"/>
                </a:solidFill>
                <a:latin typeface="Constantia" pitchFamily="18" charset="0"/>
              </a:defRPr>
            </a:lvl2pPr>
            <a:lvl3pPr algn="ctr" rtl="0" eaLnBrk="1" fontAlgn="base" hangingPunct="1">
              <a:spcBef>
                <a:spcPct val="0"/>
              </a:spcBef>
              <a:spcAft>
                <a:spcPct val="0"/>
              </a:spcAft>
              <a:defRPr sz="4400" b="1">
                <a:solidFill>
                  <a:schemeClr val="tx1"/>
                </a:solidFill>
                <a:latin typeface="Constantia" pitchFamily="18" charset="0"/>
              </a:defRPr>
            </a:lvl3pPr>
            <a:lvl4pPr algn="ctr" rtl="0" eaLnBrk="1" fontAlgn="base" hangingPunct="1">
              <a:spcBef>
                <a:spcPct val="0"/>
              </a:spcBef>
              <a:spcAft>
                <a:spcPct val="0"/>
              </a:spcAft>
              <a:defRPr sz="4400" b="1">
                <a:solidFill>
                  <a:schemeClr val="tx1"/>
                </a:solidFill>
                <a:latin typeface="Constantia" pitchFamily="18" charset="0"/>
              </a:defRPr>
            </a:lvl4pPr>
            <a:lvl5pPr algn="ctr" rtl="0" eaLnBrk="1" fontAlgn="base" hangingPunct="1">
              <a:spcBef>
                <a:spcPct val="0"/>
              </a:spcBef>
              <a:spcAft>
                <a:spcPct val="0"/>
              </a:spcAft>
              <a:defRPr sz="4400" b="1">
                <a:solidFill>
                  <a:schemeClr val="tx1"/>
                </a:solidFill>
                <a:latin typeface="Constantia" pitchFamily="18" charset="0"/>
              </a:defRPr>
            </a:lvl5pPr>
            <a:lvl6pPr marL="457200" algn="ctr" rtl="0" eaLnBrk="1" fontAlgn="base" hangingPunct="1">
              <a:spcBef>
                <a:spcPct val="0"/>
              </a:spcBef>
              <a:spcAft>
                <a:spcPct val="0"/>
              </a:spcAft>
              <a:defRPr sz="4400" b="1">
                <a:solidFill>
                  <a:schemeClr val="tx1"/>
                </a:solidFill>
                <a:latin typeface="Constantia" pitchFamily="18" charset="0"/>
              </a:defRPr>
            </a:lvl6pPr>
            <a:lvl7pPr marL="914400" algn="ctr" rtl="0" eaLnBrk="1" fontAlgn="base" hangingPunct="1">
              <a:spcBef>
                <a:spcPct val="0"/>
              </a:spcBef>
              <a:spcAft>
                <a:spcPct val="0"/>
              </a:spcAft>
              <a:defRPr sz="4400" b="1">
                <a:solidFill>
                  <a:schemeClr val="tx1"/>
                </a:solidFill>
                <a:latin typeface="Constantia" pitchFamily="18" charset="0"/>
              </a:defRPr>
            </a:lvl7pPr>
            <a:lvl8pPr marL="1371600" algn="ctr" rtl="0" eaLnBrk="1" fontAlgn="base" hangingPunct="1">
              <a:spcBef>
                <a:spcPct val="0"/>
              </a:spcBef>
              <a:spcAft>
                <a:spcPct val="0"/>
              </a:spcAft>
              <a:defRPr sz="4400" b="1">
                <a:solidFill>
                  <a:schemeClr val="tx1"/>
                </a:solidFill>
                <a:latin typeface="Constantia" pitchFamily="18" charset="0"/>
              </a:defRPr>
            </a:lvl8pPr>
            <a:lvl9pPr marL="1828800" algn="ctr" rtl="0" eaLnBrk="1" fontAlgn="base" hangingPunct="1">
              <a:spcBef>
                <a:spcPct val="0"/>
              </a:spcBef>
              <a:spcAft>
                <a:spcPct val="0"/>
              </a:spcAft>
              <a:defRPr sz="4400" b="1">
                <a:solidFill>
                  <a:schemeClr val="tx1"/>
                </a:solidFill>
                <a:latin typeface="Constantia" pitchFamily="18" charset="0"/>
              </a:defRPr>
            </a:lvl9pPr>
          </a:lstStyle>
          <a:p>
            <a:r>
              <a:rPr lang="ru-RU" sz="13300">
                <a:latin typeface="Comic Sans MS" pitchFamily="66" charset="0"/>
              </a:rPr>
              <a:t>Наука о жизни, </a:t>
            </a:r>
          </a:p>
          <a:p>
            <a:r>
              <a:rPr lang="ru-RU" sz="13300">
                <a:latin typeface="Comic Sans MS" pitchFamily="66" charset="0"/>
              </a:rPr>
              <a:t>о живой природе</a:t>
            </a:r>
          </a:p>
        </p:txBody>
      </p:sp>
    </p:spTree>
    <p:extLst>
      <p:ext uri="{BB962C8B-B14F-4D97-AF65-F5344CB8AC3E}">
        <p14:creationId xmlns="" xmlns:p14="http://schemas.microsoft.com/office/powerpoint/2010/main" val="82851186"/>
      </p:ext>
    </p:extLst>
  </p:cSld>
  <p:clrMapOvr>
    <a:masterClrMapping/>
  </p:clrMapOvr>
  <p:transition/>
  <p:timing/>
</p:sld>
</file>

<file path=ppt/slides/slide9.xml><?xml version="1.0" encoding="utf-8"?>
<p:sld xmlns:a="http://schemas.openxmlformats.org/drawingml/2006/main" xmlns:r="http://schemas.openxmlformats.org/officeDocument/2006/relationships" xmlns:p14="http://schemas.microsoft.com/office/powerpoint/2010/main" xmlns:a14="http://schemas.microsoft.com/office/drawing/2010/main" xmlns:p15="http://schemas.microsoft.com/office/powerpoint/2012/main" xmlns:p159="http://schemas.microsoft.com/office/powerpoint/2015/09/main" xmlns:p="http://schemas.openxmlformats.org/presentationml/2006/main">
  <p:cSld>
    <p:spTree>
      <p:nvGrpSpPr>
        <p:cNvPr id="1" name=""/>
        <p:cNvGrpSpPr/>
        <p:nvPr/>
      </p:nvGrpSpPr>
      <p:grpSpPr>
        <a:xfrm>
          <a:off x="0" y="0"/>
          <a:ext cx="0" cy="0"/>
        </a:xfrm>
      </p:grpSpPr>
      <p:sp>
        <p:nvSpPr>
          <p:cNvPr id="2" name="Заголовок 1">
            <a:extLst>
              <a:ext uri="{FF2B5EF4-FFF2-40B4-BE49-F238E27FC236}">
                <a16:creationId xmlns="" xmlns:a16="http://schemas.microsoft.com/office/drawing/2014/main" id="{378285D0-32CC-5344-3781-67A7E778AD4E}"/>
              </a:ext>
            </a:extLst>
          </p:cNvPr>
          <p:cNvSpPr>
            <a:spLocks noGrp="1"/>
          </p:cNvSpPr>
          <p:nvPr>
            <p:ph type="title"/>
          </p:nvPr>
        </p:nvSpPr>
        <p:spPr>
          <a:xfrm>
            <a:off x="950258" y="466165"/>
            <a:ext cx="10403541" cy="1224523"/>
          </a:xfrm>
        </p:spPr>
        <p:txBody>
          <a:bodyPr>
            <a:normAutofit fontScale="90000"/>
          </a:bodyPr>
          <a:lstStyle/>
          <a:p>
            <a:r>
              <a:rPr lang="ru-RU" sz="4000">
                <a:solidFill>
                  <a:srgbClr val="0020C0"/>
                </a:solidFill>
                <a:effectLst/>
                <a:latin typeface="Times New Roman" panose="02020603050405020304" pitchFamily="18" charset="0"/>
                <a:ea typeface="Calibri" panose="020f0502020204030204" pitchFamily="34" charset="0"/>
              </a:rPr>
              <a:t>Тему сегодняшнего мероприятия вы должны угадать.</a:t>
            </a:r>
            <a:br>
              <a:rPr lang="ru-RU" sz="3200">
                <a:effectLst/>
                <a:latin typeface="Times New Roman" panose="02020603050405020304" pitchFamily="18" charset="0"/>
                <a:ea typeface="Calibri" panose="020f0502020204030204" pitchFamily="34" charset="0"/>
              </a:rPr>
            </a:br>
            <a:r>
              <a:rPr lang="ru-RU" sz="3200">
                <a:effectLst/>
                <a:latin typeface="Times New Roman" panose="02020603050405020304" pitchFamily="18" charset="0"/>
                <a:ea typeface="Calibri" panose="020f0502020204030204" pitchFamily="34" charset="0"/>
              </a:rPr>
              <a:t> О чём идёт речь?</a:t>
            </a:r>
            <a:br>
              <a:rPr lang="ru-RU" sz="1800">
                <a:effectLst/>
                <a:latin typeface="Times New Roman" panose="02020603050405020304" pitchFamily="18" charset="0"/>
                <a:ea typeface="Calibri" panose="020f0502020204030204" pitchFamily="34" charset="0"/>
              </a:rPr>
            </a:br>
            <a:endParaRPr lang="ru-RU"/>
          </a:p>
        </p:txBody>
      </p:sp>
      <p:sp>
        <p:nvSpPr>
          <p:cNvPr id="3" name="Объект 2">
            <a:extLst>
              <a:ext uri="{FF2B5EF4-FFF2-40B4-BE49-F238E27FC236}">
                <a16:creationId xmlns="" xmlns:a16="http://schemas.microsoft.com/office/drawing/2014/main" id="{C0D9A388-24E6-05AF-4797-9A7343EF2351}"/>
              </a:ext>
            </a:extLst>
          </p:cNvPr>
          <p:cNvSpPr>
            <a:spLocks noGrp="1"/>
          </p:cNvSpPr>
          <p:nvPr>
            <p:ph idx="1"/>
          </p:nvPr>
        </p:nvSpPr>
        <p:spPr/>
        <p:txBody>
          <a:bodyPr>
            <a:normAutofit/>
          </a:bodyPr>
          <a:lstStyle/>
          <a:p>
            <a:r>
              <a:rPr lang="ru-RU" sz="3600">
                <a:effectLst/>
                <a:latin typeface="Times New Roman" panose="02020603050405020304" pitchFamily="18" charset="0"/>
                <a:ea typeface="Calibri" panose="020f0502020204030204" pitchFamily="34" charset="0"/>
              </a:rPr>
              <a:t>Гюго это называл неприятным шумом, Наполеону это расстраивало нервы, Дарвину помогало сосредоточиться, Суворов же считал, что это должно быть громким? </a:t>
            </a:r>
            <a:endParaRPr lang="ru-RU" sz="3600"/>
          </a:p>
        </p:txBody>
      </p:sp>
    </p:spTree>
    <p:extLst>
      <p:ext uri="{BB962C8B-B14F-4D97-AF65-F5344CB8AC3E}">
        <p14:creationId xmlns="" xmlns:p14="http://schemas.microsoft.com/office/powerpoint/2010/main" val="4035590147"/>
      </p:ext>
    </p:extLst>
  </p:cSld>
  <p:clrMapOvr>
    <a:masterClrMapping/>
  </p:clrMapOvr>
  <p:transition/>
  <p:timing/>
</p:sld>
</file>

<file path=ppt/tags/tag1.xml><?xml version="1.0" encoding="utf-8"?>
<p:tagLst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r="http://schemas.openxmlformats.org/officeDocument/2006/relationships"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Произвольный</PresentationFormat>
  <Paragraphs>139</Paragraphs>
  <Slides>29</Slides>
  <Notes>0</Notes>
  <TotalTime>827</TotalTime>
  <HiddenSlides>0</HiddenSlides>
  <MMClips>3</MMClips>
  <ScaleCrop>0</ScaleCrop>
  <HeadingPairs>
    <vt:vector baseType="variant" size="6">
      <vt:variant>
        <vt:lpstr>Fonts used</vt:lpstr>
      </vt:variant>
      <vt:variant>
        <vt:i4>9</vt:i4>
      </vt:variant>
      <vt:variant>
        <vt:lpstr>Theme</vt:lpstr>
      </vt:variant>
      <vt:variant>
        <vt:i4>1</vt:i4>
      </vt:variant>
      <vt:variant>
        <vt:lpstr>Slide Titles</vt:lpstr>
      </vt:variant>
      <vt:variant>
        <vt:i4>29</vt:i4>
      </vt:variant>
    </vt:vector>
  </HeadingPairs>
  <TitlesOfParts>
    <vt:vector baseType="lpstr" size="39">
      <vt:lpstr>Arial</vt:lpstr>
      <vt:lpstr>Calibri Light</vt:lpstr>
      <vt:lpstr>Calibri</vt:lpstr>
      <vt:lpstr>Kursiv95</vt:lpstr>
      <vt:lpstr>Wingdings 2</vt:lpstr>
      <vt:lpstr>Comic Sans MS</vt:lpstr>
      <vt:lpstr>Constantia</vt:lpstr>
      <vt:lpstr>Times New Roman</vt:lpstr>
      <vt:lpstr>Arial Black</vt:lpstr>
      <vt:lpstr>Тема Office</vt:lpstr>
      <vt:lpstr>МИР ВОКРУГ НАС</vt:lpstr>
      <vt:lpstr>Доскажи словечко:</vt:lpstr>
      <vt:lpstr>Доскажи словечко:</vt:lpstr>
      <vt:lpstr>Определите живую и неживую природу </vt:lpstr>
      <vt:lpstr>Чем  живое отличается от неживого?</vt:lpstr>
      <vt:lpstr>PowerPoint Presentation</vt:lpstr>
      <vt:lpstr>Биология – особая наука, которая изучает живую природу</vt:lpstr>
      <vt:lpstr>(от греческих слов)</vt:lpstr>
      <vt:lpstr>Тему сегодняшнего мероприятия вы должны угадать. О чём идёт речь?</vt:lpstr>
      <vt:lpstr>Тему сегодняшнего мероприятия вы должны угадать. О чём идёт речь?</vt:lpstr>
      <vt:lpstr>PowerPoint Presentation</vt:lpstr>
      <vt:lpstr>PowerPoint Presentation</vt:lpstr>
      <vt:lpstr>Наше мероприятие называется            «Музыка и биология». </vt:lpstr>
      <vt:lpstr>PowerPoint Presentation</vt:lpstr>
      <vt:lpstr>Самое прекрасное, что есть у большинства живых организмов и человека в том числе - это восприятие звуков. В течение жизни мы слышим их огромное количество, и все они различны - одни мы воспринимаем с восторгом, другие наоборот.</vt:lpstr>
      <vt:lpstr>Музыка и растения</vt:lpstr>
      <vt:lpstr>PowerPoint Presentation</vt:lpstr>
      <vt:lpstr>                       Музыка и животные </vt:lpstr>
      <vt:lpstr>Пение птиц</vt:lpstr>
      <vt:lpstr>Соловей</vt:lpstr>
      <vt:lpstr>Лесной конёк</vt:lpstr>
      <vt:lpstr>Пёстрый дрозд</vt:lpstr>
      <vt:lpstr>Музыка и человек</vt:lpstr>
      <vt:lpstr>Духовная, религиозная музыка восстанавливает душевное равновесие, дарит чувство покоя. Если сравнивать музыку с лекарствами, то религиозная музыка - анальгетик в мире звуков, она облегчает боль. Пение весёлых песен помогает при сердечных недугах, способствует долголетию. Но самый большой эффект на человека оказывают мелодии Моцарта. Этот феномен, до конца ещё не объяснённый, так и назвали - «эффект Моцарта». Колокольный звон активизирует защитные силы организма и на 40% тормозит развитие болезнетворных бактерий. В итоге достигается обезболивающий эффект, нормализовались давление и пульс, восстанавливалось душевное равновесие.</vt:lpstr>
      <vt:lpstr>               Образы природы в музыке </vt:lpstr>
      <vt:lpstr>   Список музыкальных произведений  о природе велик и многообразен. </vt:lpstr>
      <vt:lpstr>  Природа и музыкальные инструменты</vt:lpstr>
      <vt:lpstr>PowerPoint Presentation</vt:lpstr>
      <vt:lpstr>Заключение</vt:lpstr>
    </vt:vector>
  </TitlesOfParts>
  <LinksUpToDate>0</LinksUpToDate>
  <SharedDoc>0</SharedDoc>
  <HyperlinksChanged>0</HyperlinksChanged>
  <Application>Aspose.Slides for .NET</Application>
  <AppVersion>19.1200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Презентация PowerPoint</dc:title>
  <dc:creator>Пользователь</dc:creator>
  <cp:lastModifiedBy>Admin</cp:lastModifiedBy>
  <cp:revision>32</cp:revision>
  <dcterms:created xsi:type="dcterms:W3CDTF">2022-03-13T18:03:17Z</dcterms:created>
  <dcterms:modified xsi:type="dcterms:W3CDTF">2023-10-15T19:51:37Z</dcterms:modified>
</cp:coreProperties>
</file>