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77" r:id="rId2"/>
    <p:sldId id="259" r:id="rId3"/>
    <p:sldId id="261" r:id="rId4"/>
    <p:sldId id="264" r:id="rId5"/>
    <p:sldId id="260" r:id="rId6"/>
    <p:sldId id="276" r:id="rId7"/>
    <p:sldId id="265" r:id="rId8"/>
    <p:sldId id="266" r:id="rId9"/>
    <p:sldId id="267" r:id="rId10"/>
    <p:sldId id="268" r:id="rId11"/>
    <p:sldId id="269" r:id="rId12"/>
    <p:sldId id="271" r:id="rId13"/>
    <p:sldId id="273" r:id="rId14"/>
    <p:sldId id="27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15" autoAdjust="0"/>
    <p:restoredTop sz="86827" autoAdjust="0"/>
  </p:normalViewPr>
  <p:slideViewPr>
    <p:cSldViewPr snapToGrid="0">
      <p:cViewPr varScale="1">
        <p:scale>
          <a:sx n="65" d="100"/>
          <a:sy n="65" d="100"/>
        </p:scale>
        <p:origin x="3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4A45F-8410-4137-9409-6860756547C1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2194B-7151-4987-BDB2-D169E499A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15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2194B-7151-4987-BDB2-D169E499A20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6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88F1-96C9-4D42-B0EB-C5953C702B4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54726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20CA68-0599-48BB-AE80-70CE503F14B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54596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A853F-412B-4EA8-9DC1-E456A9EF01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14469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B3D8F-303E-4D97-B581-763114A9F3E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15004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1A323-1738-43D1-8E4F-2B929457B51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60583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A7727-643C-492D-A63A-96D523A3E22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4284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60BBE-1B16-4065-8A02-A6383E4496C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6487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83EE0-12C6-4C14-982C-093A95BEBAB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38068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9C24-8BE3-4913-B3EC-5E31D02BC3A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43971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3AE5E-2572-470B-8C6E-B7FCB8940CC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32240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B8017-5118-4540-A44D-F4266EFE71D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912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07571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07571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0757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2FDC73C-1A56-4D51-8882-C042529ACAB6}" type="slidenum">
              <a:rPr lang="ru-RU" altLang="ru-RU" smtClean="0"/>
              <a:pPr defTabSz="40757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763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Окружность </a:t>
            </a:r>
            <a:br>
              <a:rPr lang="ru-RU" sz="8800" dirty="0" smtClean="0">
                <a:solidFill>
                  <a:srgbClr val="FF0000"/>
                </a:solidFill>
              </a:rPr>
            </a:br>
            <a:r>
              <a:rPr lang="ru-RU" sz="8800" dirty="0" smtClean="0">
                <a:solidFill>
                  <a:srgbClr val="FF0000"/>
                </a:solidFill>
              </a:rPr>
              <a:t>5 класс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88F1-96C9-4D42-B0EB-C5953C702B4F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9413415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3" name="Arc 35"/>
          <p:cNvSpPr>
            <a:spLocks/>
          </p:cNvSpPr>
          <p:nvPr/>
        </p:nvSpPr>
        <p:spPr bwMode="auto">
          <a:xfrm rot="-9403325">
            <a:off x="1660335" y="289471"/>
            <a:ext cx="5184544" cy="5184544"/>
          </a:xfrm>
          <a:custGeom>
            <a:avLst/>
            <a:gdLst>
              <a:gd name="T0" fmla="*/ 2147483646 w 43200"/>
              <a:gd name="T1" fmla="*/ 2147483646 h 43200"/>
              <a:gd name="T2" fmla="*/ 2147483646 w 43200"/>
              <a:gd name="T3" fmla="*/ 2147483646 h 43200"/>
              <a:gd name="T4" fmla="*/ 2147483646 w 43200"/>
              <a:gd name="T5" fmla="*/ 2147483646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3547" y="87"/>
                </a:moveTo>
                <a:cubicBezTo>
                  <a:pt x="34676" y="1095"/>
                  <a:pt x="43200" y="10425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2120" y="-1"/>
                  <a:pt x="22640" y="18"/>
                  <a:pt x="23158" y="56"/>
                </a:cubicBezTo>
              </a:path>
              <a:path w="43200" h="43200" stroke="0" extrusionOk="0">
                <a:moveTo>
                  <a:pt x="23547" y="87"/>
                </a:moveTo>
                <a:cubicBezTo>
                  <a:pt x="34676" y="1095"/>
                  <a:pt x="43200" y="10425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2120" y="-1"/>
                  <a:pt x="22640" y="18"/>
                  <a:pt x="23158" y="56"/>
                </a:cubicBezTo>
                <a:lnTo>
                  <a:pt x="21600" y="21600"/>
                </a:lnTo>
                <a:lnTo>
                  <a:pt x="23547" y="87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8" tIns="45719" rIns="91438" bIns="45719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7208" name="Oval 40"/>
          <p:cNvSpPr>
            <a:spLocks noChangeArrowheads="1"/>
          </p:cNvSpPr>
          <p:nvPr/>
        </p:nvSpPr>
        <p:spPr bwMode="auto">
          <a:xfrm>
            <a:off x="4268239" y="2780935"/>
            <a:ext cx="142575" cy="142575"/>
          </a:xfrm>
          <a:prstGeom prst="ellipse">
            <a:avLst/>
          </a:pr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6938489" y="2521706"/>
            <a:ext cx="502613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А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661240" y="5308398"/>
            <a:ext cx="576060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В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4022183" y="1873638"/>
            <a:ext cx="712875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О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57842" y="269565"/>
            <a:ext cx="4212443" cy="7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Нарисуйте окружность с центром в точке О.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189796" y="1239855"/>
            <a:ext cx="3880489" cy="7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Отметьте на окружности две точки А и В.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570715" y="2331188"/>
            <a:ext cx="3759229" cy="1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Точки А и В разделили окружность на две части, которые называются </a:t>
            </a:r>
            <a:r>
              <a:rPr lang="ru-RU" altLang="ru-RU" sz="2177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дугами </a:t>
            </a: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окружности.</a:t>
            </a:r>
          </a:p>
        </p:txBody>
      </p:sp>
      <p:sp>
        <p:nvSpPr>
          <p:cNvPr id="7217" name="Arc 49"/>
          <p:cNvSpPr>
            <a:spLocks/>
          </p:cNvSpPr>
          <p:nvPr/>
        </p:nvSpPr>
        <p:spPr bwMode="auto">
          <a:xfrm rot="-9403325">
            <a:off x="3633343" y="2348888"/>
            <a:ext cx="2802534" cy="3531251"/>
          </a:xfrm>
          <a:custGeom>
            <a:avLst/>
            <a:gdLst>
              <a:gd name="T0" fmla="*/ 2147483646 w 23159"/>
              <a:gd name="T1" fmla="*/ 2147483646 h 29670"/>
              <a:gd name="T2" fmla="*/ 2147483646 w 23159"/>
              <a:gd name="T3" fmla="*/ 2147483646 h 29670"/>
              <a:gd name="T4" fmla="*/ 2147483646 w 23159"/>
              <a:gd name="T5" fmla="*/ 2147483646 h 29670"/>
              <a:gd name="T6" fmla="*/ 0 60000 65536"/>
              <a:gd name="T7" fmla="*/ 0 60000 65536"/>
              <a:gd name="T8" fmla="*/ 0 60000 65536"/>
              <a:gd name="T9" fmla="*/ 0 w 23159"/>
              <a:gd name="T10" fmla="*/ 0 h 29670"/>
              <a:gd name="T11" fmla="*/ 23159 w 23159"/>
              <a:gd name="T12" fmla="*/ 29670 h 29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59" h="29670" fill="none" extrusionOk="0">
                <a:moveTo>
                  <a:pt x="1564" y="29669"/>
                </a:moveTo>
                <a:cubicBezTo>
                  <a:pt x="530" y="27104"/>
                  <a:pt x="0" y="2436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2120" y="-1"/>
                  <a:pt x="22640" y="18"/>
                  <a:pt x="23158" y="56"/>
                </a:cubicBezTo>
              </a:path>
              <a:path w="23159" h="29670" stroke="0" extrusionOk="0">
                <a:moveTo>
                  <a:pt x="1564" y="29669"/>
                </a:moveTo>
                <a:cubicBezTo>
                  <a:pt x="530" y="27104"/>
                  <a:pt x="0" y="2436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2120" y="-1"/>
                  <a:pt x="22640" y="18"/>
                  <a:pt x="23158" y="56"/>
                </a:cubicBezTo>
                <a:lnTo>
                  <a:pt x="21600" y="21600"/>
                </a:lnTo>
                <a:lnTo>
                  <a:pt x="1564" y="29669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8" tIns="45719" rIns="91438" bIns="45719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7209" name="Oval 41"/>
          <p:cNvSpPr>
            <a:spLocks noChangeArrowheads="1"/>
          </p:cNvSpPr>
          <p:nvPr/>
        </p:nvSpPr>
        <p:spPr bwMode="auto">
          <a:xfrm flipH="1">
            <a:off x="2985275" y="5113979"/>
            <a:ext cx="129614" cy="129614"/>
          </a:xfrm>
          <a:prstGeom prst="ellipse">
            <a:avLst/>
          </a:pr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7207" name="Oval 39"/>
          <p:cNvSpPr>
            <a:spLocks noChangeArrowheads="1"/>
          </p:cNvSpPr>
          <p:nvPr/>
        </p:nvSpPr>
        <p:spPr bwMode="auto">
          <a:xfrm>
            <a:off x="6808876" y="2910547"/>
            <a:ext cx="142575" cy="142575"/>
          </a:xfrm>
          <a:prstGeom prst="ellipse">
            <a:avLst/>
          </a:pr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1523" name="Номер слайда 2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A6251859-6919-4548-8D55-37A0EC4AB8FA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10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73623" y="5611729"/>
            <a:ext cx="8656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Дуга окружности </a:t>
            </a:r>
            <a:r>
              <a:rPr lang="ru-RU" sz="2800" dirty="0"/>
              <a:t>– это часть окружности </a:t>
            </a:r>
          </a:p>
          <a:p>
            <a:pPr algn="ctr"/>
            <a:r>
              <a:rPr lang="ru-RU" sz="2800" dirty="0"/>
              <a:t>между точками А и В.</a:t>
            </a:r>
          </a:p>
        </p:txBody>
      </p:sp>
    </p:spTree>
    <p:extLst>
      <p:ext uri="{BB962C8B-B14F-4D97-AF65-F5344CB8AC3E}">
        <p14:creationId xmlns:p14="http://schemas.microsoft.com/office/powerpoint/2010/main" val="27075096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3" grpId="0" animBg="1"/>
      <p:bldP spid="7208" grpId="0" animBg="1"/>
      <p:bldP spid="7210" grpId="0"/>
      <p:bldP spid="7211" grpId="0"/>
      <p:bldP spid="7212" grpId="0"/>
      <p:bldP spid="12" grpId="0"/>
      <p:bldP spid="13" grpId="0"/>
      <p:bldP spid="14" grpId="0"/>
      <p:bldP spid="7217" grpId="0" animBg="1"/>
      <p:bldP spid="7209" grpId="0" animBg="1"/>
      <p:bldP spid="7207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6"/>
          <p:cNvSpPr>
            <a:spLocks noChangeArrowheads="1"/>
          </p:cNvSpPr>
          <p:nvPr/>
        </p:nvSpPr>
        <p:spPr bwMode="auto">
          <a:xfrm>
            <a:off x="3071685" y="692715"/>
            <a:ext cx="5400568" cy="5400567"/>
          </a:xfrm>
          <a:prstGeom prst="ellips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31" name="Oval 8"/>
          <p:cNvSpPr>
            <a:spLocks noChangeArrowheads="1"/>
          </p:cNvSpPr>
          <p:nvPr/>
        </p:nvSpPr>
        <p:spPr bwMode="auto">
          <a:xfrm>
            <a:off x="2999676" y="3284987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32" name="Oval 9"/>
          <p:cNvSpPr>
            <a:spLocks noChangeArrowheads="1"/>
          </p:cNvSpPr>
          <p:nvPr/>
        </p:nvSpPr>
        <p:spPr bwMode="auto">
          <a:xfrm>
            <a:off x="7680168" y="5157184"/>
            <a:ext cx="142575" cy="14689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33" name="Oval 10"/>
          <p:cNvSpPr>
            <a:spLocks noChangeArrowheads="1"/>
          </p:cNvSpPr>
          <p:nvPr/>
        </p:nvSpPr>
        <p:spPr bwMode="auto">
          <a:xfrm>
            <a:off x="8401684" y="3284987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2423616" y="3212978"/>
            <a:ext cx="504054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А</a:t>
            </a:r>
          </a:p>
        </p:txBody>
      </p:sp>
      <p:sp>
        <p:nvSpPr>
          <p:cNvPr id="22535" name="Text Box 15"/>
          <p:cNvSpPr txBox="1">
            <a:spLocks noChangeArrowheads="1"/>
          </p:cNvSpPr>
          <p:nvPr/>
        </p:nvSpPr>
        <p:spPr bwMode="auto">
          <a:xfrm>
            <a:off x="5123898" y="1"/>
            <a:ext cx="433486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С</a:t>
            </a:r>
          </a:p>
        </p:txBody>
      </p:sp>
      <p:sp>
        <p:nvSpPr>
          <p:cNvPr id="22536" name="Text Box 17"/>
          <p:cNvSpPr txBox="1">
            <a:spLocks noChangeArrowheads="1"/>
          </p:cNvSpPr>
          <p:nvPr/>
        </p:nvSpPr>
        <p:spPr bwMode="auto">
          <a:xfrm>
            <a:off x="8617707" y="3212978"/>
            <a:ext cx="718636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М</a:t>
            </a:r>
          </a:p>
        </p:txBody>
      </p:sp>
      <p:sp>
        <p:nvSpPr>
          <p:cNvPr id="22537" name="Text Box 18"/>
          <p:cNvSpPr txBox="1">
            <a:spLocks noChangeArrowheads="1"/>
          </p:cNvSpPr>
          <p:nvPr/>
        </p:nvSpPr>
        <p:spPr bwMode="auto">
          <a:xfrm>
            <a:off x="8040205" y="5157183"/>
            <a:ext cx="864091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Р</a:t>
            </a:r>
          </a:p>
        </p:txBody>
      </p:sp>
      <p:sp>
        <p:nvSpPr>
          <p:cNvPr id="22538" name="Text Box 19"/>
          <p:cNvSpPr txBox="1">
            <a:spLocks noChangeArrowheads="1"/>
          </p:cNvSpPr>
          <p:nvPr/>
        </p:nvSpPr>
        <p:spPr bwMode="auto">
          <a:xfrm>
            <a:off x="5590508" y="6165288"/>
            <a:ext cx="505494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K</a:t>
            </a:r>
            <a:endParaRPr lang="ru-RU" altLang="ru-RU" sz="4355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2539" name="Oval 22"/>
          <p:cNvSpPr>
            <a:spLocks noChangeArrowheads="1"/>
          </p:cNvSpPr>
          <p:nvPr/>
        </p:nvSpPr>
        <p:spPr bwMode="auto">
          <a:xfrm>
            <a:off x="5663955" y="620707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40" name="Oval 25"/>
          <p:cNvSpPr>
            <a:spLocks noChangeArrowheads="1"/>
          </p:cNvSpPr>
          <p:nvPr/>
        </p:nvSpPr>
        <p:spPr bwMode="auto">
          <a:xfrm>
            <a:off x="5590509" y="6021274"/>
            <a:ext cx="14401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41" name="Text Box 33"/>
          <p:cNvSpPr txBox="1">
            <a:spLocks noChangeArrowheads="1"/>
          </p:cNvSpPr>
          <p:nvPr/>
        </p:nvSpPr>
        <p:spPr bwMode="auto">
          <a:xfrm>
            <a:off x="5836775" y="2780934"/>
            <a:ext cx="648067" cy="7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4355" b="1">
                <a:solidFill>
                  <a:srgbClr val="000000"/>
                </a:solidFill>
                <a:latin typeface="Century Schoolbook" panose="02040604050505020304" pitchFamily="18" charset="0"/>
              </a:rPr>
              <a:t>O</a:t>
            </a:r>
            <a:endParaRPr lang="ru-RU" altLang="ru-RU" sz="4355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2302" name="Text Box 40"/>
          <p:cNvSpPr txBox="1">
            <a:spLocks noChangeArrowheads="1"/>
          </p:cNvSpPr>
          <p:nvPr/>
        </p:nvSpPr>
        <p:spPr bwMode="auto">
          <a:xfrm>
            <a:off x="125132" y="319246"/>
            <a:ext cx="4666090" cy="893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8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Назовите все дуги на окружности:</a:t>
            </a:r>
          </a:p>
        </p:txBody>
      </p:sp>
      <p:sp>
        <p:nvSpPr>
          <p:cNvPr id="22543" name="Oval 10"/>
          <p:cNvSpPr>
            <a:spLocks noChangeArrowheads="1"/>
          </p:cNvSpPr>
          <p:nvPr/>
        </p:nvSpPr>
        <p:spPr bwMode="auto">
          <a:xfrm>
            <a:off x="5642353" y="3299389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2544" name="Номер слайда 1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E4E0FF95-95C0-4FB0-AD45-5D6447E5EB8E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11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2295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B3D8F-303E-4D97-B581-763114A9F3EE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711869" y="851769"/>
            <a:ext cx="4960307" cy="4960307"/>
            <a:chOff x="5711869" y="851769"/>
            <a:chExt cx="4960307" cy="4960307"/>
          </a:xfrm>
        </p:grpSpPr>
        <p:sp>
          <p:nvSpPr>
            <p:cNvPr id="5" name="Овал 4"/>
            <p:cNvSpPr/>
            <p:nvPr/>
          </p:nvSpPr>
          <p:spPr bwMode="auto">
            <a:xfrm>
              <a:off x="5711869" y="851769"/>
              <a:ext cx="4960307" cy="4960307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ru-R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7" name="Овал 6"/>
            <p:cNvSpPr/>
            <p:nvPr/>
          </p:nvSpPr>
          <p:spPr bwMode="auto">
            <a:xfrm>
              <a:off x="8141918" y="3281818"/>
              <a:ext cx="100208" cy="1002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ru-R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92021" y="2920361"/>
              <a:ext cx="4634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Arial Narrow" panose="020B0606020202030204" pitchFamily="34" charset="0"/>
                </a:rPr>
                <a:t>О</a:t>
              </a: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7306" y="908136"/>
            <a:ext cx="4339955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itchFamily="18" charset="0"/>
              </a:rPr>
              <a:t>Назовите точки, </a:t>
            </a:r>
          </a:p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Century Schoolbook" pitchFamily="18" charset="0"/>
              </a:rPr>
              <a:t>лежащие на окружности.</a:t>
            </a:r>
          </a:p>
        </p:txBody>
      </p:sp>
      <p:sp>
        <p:nvSpPr>
          <p:cNvPr id="12" name="Овал 11"/>
          <p:cNvSpPr/>
          <p:nvPr/>
        </p:nvSpPr>
        <p:spPr bwMode="auto">
          <a:xfrm>
            <a:off x="7853819" y="795402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9133562" y="1009755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10116855" y="1766169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0615809" y="3269292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0004121" y="4893501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8423752" y="5755709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5964477" y="4446740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77211" y="1893517"/>
            <a:ext cx="112734" cy="11273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6172" y="5812076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M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11452" y="4241497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N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160696" y="4744625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F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28543" y="3020208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E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73222" y="1375256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D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33562" y="558274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C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64060" y="1355683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A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53402" y="301635"/>
            <a:ext cx="4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B</a:t>
            </a:r>
            <a:endParaRPr lang="ru-RU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4707" y="2471521"/>
            <a:ext cx="4885151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itchFamily="18" charset="0"/>
              </a:rPr>
              <a:t>Назовите точки, </a:t>
            </a:r>
            <a:endParaRPr lang="en-US" altLang="ru-RU" sz="2400" b="1" dirty="0">
              <a:solidFill>
                <a:srgbClr val="000000"/>
              </a:solidFill>
              <a:latin typeface="Century Schoolbook" pitchFamily="18" charset="0"/>
            </a:endParaRPr>
          </a:p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</a:rPr>
              <a:t>не лежащие на окружности.</a:t>
            </a:r>
          </a:p>
        </p:txBody>
      </p:sp>
      <p:sp>
        <p:nvSpPr>
          <p:cNvPr id="29" name="Овал 28"/>
          <p:cNvSpPr/>
          <p:nvPr/>
        </p:nvSpPr>
        <p:spPr bwMode="auto">
          <a:xfrm>
            <a:off x="5110618" y="3764721"/>
            <a:ext cx="100209" cy="10020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0" name="Овал 29"/>
          <p:cNvSpPr/>
          <p:nvPr/>
        </p:nvSpPr>
        <p:spPr bwMode="auto">
          <a:xfrm>
            <a:off x="10905993" y="4949868"/>
            <a:ext cx="100209" cy="10020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1" name="Овал 30"/>
          <p:cNvSpPr/>
          <p:nvPr/>
        </p:nvSpPr>
        <p:spPr bwMode="auto">
          <a:xfrm>
            <a:off x="11029167" y="992374"/>
            <a:ext cx="100209" cy="10020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2" name="Овал 31"/>
          <p:cNvSpPr/>
          <p:nvPr/>
        </p:nvSpPr>
        <p:spPr bwMode="auto">
          <a:xfrm>
            <a:off x="6139840" y="5775799"/>
            <a:ext cx="100209" cy="10020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054219" y="4806180"/>
            <a:ext cx="225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P</a:t>
            </a:r>
            <a:endParaRPr lang="ru-RU" sz="2400" b="1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51741" y="5612021"/>
            <a:ext cx="225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S</a:t>
            </a:r>
            <a:endParaRPr lang="ru-RU" sz="2400" b="1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66675" y="3331922"/>
            <a:ext cx="225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L</a:t>
            </a:r>
            <a:endParaRPr lang="ru-RU" sz="2400" b="1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073008" y="589051"/>
            <a:ext cx="225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25000"/>
                  </a:schemeClr>
                </a:solidFill>
                <a:latin typeface="Arial Narrow" panose="020B0606020202030204" pitchFamily="34" charset="0"/>
              </a:rPr>
              <a:t>K</a:t>
            </a:r>
            <a:endParaRPr lang="ru-RU" sz="2400" b="1" dirty="0">
              <a:solidFill>
                <a:schemeClr val="accent5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9556" y="4169816"/>
            <a:ext cx="3375451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itchFamily="18" charset="0"/>
              </a:rPr>
              <a:t>Назовите точки, </a:t>
            </a:r>
            <a:endParaRPr lang="en-US" altLang="ru-RU" sz="2400" b="1" dirty="0">
              <a:solidFill>
                <a:srgbClr val="000000"/>
              </a:solidFill>
              <a:latin typeface="Century Schoolbook" pitchFamily="18" charset="0"/>
            </a:endParaRPr>
          </a:p>
          <a:p>
            <a:pPr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chemeClr val="accent2">
                    <a:lumMod val="25000"/>
                  </a:schemeClr>
                </a:solidFill>
                <a:latin typeface="Century Schoolbook" pitchFamily="18" charset="0"/>
              </a:rPr>
              <a:t>лежащие на круге.</a:t>
            </a:r>
          </a:p>
        </p:txBody>
      </p:sp>
      <p:sp>
        <p:nvSpPr>
          <p:cNvPr id="38" name="Овал 37"/>
          <p:cNvSpPr/>
          <p:nvPr/>
        </p:nvSpPr>
        <p:spPr bwMode="auto">
          <a:xfrm>
            <a:off x="9645041" y="3754462"/>
            <a:ext cx="87321" cy="87321"/>
          </a:xfrm>
          <a:prstGeom prst="ellipse">
            <a:avLst/>
          </a:prstGeom>
          <a:solidFill>
            <a:schemeClr val="accent2">
              <a:lumMod val="25000"/>
            </a:schemeClr>
          </a:solidFill>
          <a:ln w="9525" cap="flat" cmpd="sng" algn="ctr">
            <a:solidFill>
              <a:schemeClr val="accent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0" name="Овал 39"/>
          <p:cNvSpPr/>
          <p:nvPr/>
        </p:nvSpPr>
        <p:spPr bwMode="auto">
          <a:xfrm>
            <a:off x="8175139" y="4762519"/>
            <a:ext cx="87321" cy="87321"/>
          </a:xfrm>
          <a:prstGeom prst="ellipse">
            <a:avLst/>
          </a:prstGeom>
          <a:solidFill>
            <a:schemeClr val="accent2">
              <a:lumMod val="25000"/>
            </a:schemeClr>
          </a:solidFill>
          <a:ln w="9525" cap="flat" cmpd="sng" algn="ctr">
            <a:solidFill>
              <a:schemeClr val="accent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1" name="Овал 40"/>
          <p:cNvSpPr/>
          <p:nvPr/>
        </p:nvSpPr>
        <p:spPr bwMode="auto">
          <a:xfrm>
            <a:off x="9158975" y="2255046"/>
            <a:ext cx="87321" cy="87321"/>
          </a:xfrm>
          <a:prstGeom prst="ellipse">
            <a:avLst/>
          </a:prstGeom>
          <a:solidFill>
            <a:schemeClr val="accent2">
              <a:lumMod val="25000"/>
            </a:schemeClr>
          </a:solidFill>
          <a:ln w="9525" cap="flat" cmpd="sng" algn="ctr">
            <a:solidFill>
              <a:schemeClr val="accent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2" name="Овал 41"/>
          <p:cNvSpPr/>
          <p:nvPr/>
        </p:nvSpPr>
        <p:spPr bwMode="auto">
          <a:xfrm>
            <a:off x="6594954" y="3196584"/>
            <a:ext cx="87321" cy="87321"/>
          </a:xfrm>
          <a:prstGeom prst="ellipse">
            <a:avLst/>
          </a:prstGeom>
          <a:solidFill>
            <a:schemeClr val="accent2">
              <a:lumMod val="25000"/>
            </a:schemeClr>
          </a:solidFill>
          <a:ln w="9525" cap="flat" cmpd="sng" algn="ctr">
            <a:solidFill>
              <a:schemeClr val="accent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69940" y="3523629"/>
            <a:ext cx="388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25000"/>
                  </a:schemeClr>
                </a:solidFill>
                <a:latin typeface="Arial Narrow" panose="020B0606020202030204" pitchFamily="34" charset="0"/>
              </a:rPr>
              <a:t>Y</a:t>
            </a:r>
            <a:endParaRPr lang="ru-RU" sz="2400" b="1" dirty="0">
              <a:solidFill>
                <a:schemeClr val="accent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95775" y="1822536"/>
            <a:ext cx="388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25000"/>
                  </a:schemeClr>
                </a:solidFill>
                <a:latin typeface="Arial Narrow" panose="020B0606020202030204" pitchFamily="34" charset="0"/>
              </a:rPr>
              <a:t>X</a:t>
            </a:r>
            <a:endParaRPr lang="ru-RU" sz="2400" b="1" dirty="0">
              <a:solidFill>
                <a:schemeClr val="accent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285965" y="4525420"/>
            <a:ext cx="388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25000"/>
                  </a:schemeClr>
                </a:solidFill>
                <a:latin typeface="Arial Narrow" panose="020B0606020202030204" pitchFamily="34" charset="0"/>
              </a:rPr>
              <a:t>Z</a:t>
            </a:r>
            <a:endParaRPr lang="ru-RU" sz="2400" b="1" dirty="0">
              <a:solidFill>
                <a:schemeClr val="accent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44460" y="2730743"/>
            <a:ext cx="388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25000"/>
                  </a:schemeClr>
                </a:solidFill>
                <a:latin typeface="Arial Narrow" panose="020B0606020202030204" pitchFamily="34" charset="0"/>
              </a:rPr>
              <a:t>T</a:t>
            </a:r>
            <a:endParaRPr lang="ru-RU" sz="2400" b="1" dirty="0">
              <a:solidFill>
                <a:schemeClr val="accent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9263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40" grpId="0" animBg="1"/>
      <p:bldP spid="41" grpId="0" animBg="1"/>
      <p:bldP spid="42" grpId="0" animBg="1"/>
      <p:bldP spid="39" grpId="0"/>
      <p:bldP spid="44" grpId="0"/>
      <p:bldP spid="45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9C24-8BE3-4913-B3EC-5E31D02BC3A8}" type="slidenum">
              <a:rPr lang="ru-RU" altLang="ru-RU" smtClean="0"/>
              <a:pPr>
                <a:defRPr/>
              </a:pPr>
              <a:t>13</a:t>
            </a:fld>
            <a:endParaRPr lang="ru-RU" alt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73666" y="112734"/>
            <a:ext cx="1352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Тест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5112" y="830332"/>
            <a:ext cx="4467617" cy="5329237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11079" indent="-311079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903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4004" indent="-259232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32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54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36930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71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177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451701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22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66473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1245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696017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110789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525561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500" b="1" kern="0" dirty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300" b="1" kern="0" dirty="0">
                <a:latin typeface="Times New Roman" pitchFamily="18" charset="0"/>
                <a:cs typeface="Times New Roman" pitchFamily="18" charset="0"/>
              </a:rPr>
              <a:t>А1. </a:t>
            </a: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Как называется отрезок АВ на чертеже №1?</a:t>
            </a:r>
          </a:p>
          <a:p>
            <a:pPr marL="742950" indent="-7429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1)  диаметр окружности</a:t>
            </a:r>
          </a:p>
          <a:p>
            <a:pPr marL="742950" indent="-7429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2)  радиус окружности</a:t>
            </a:r>
          </a:p>
          <a:p>
            <a:pPr marL="742950" indent="-7429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3)  хорда окружности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endParaRPr lang="ru-RU" sz="4300" kern="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300" b="1" kern="0" dirty="0">
                <a:latin typeface="Times New Roman" pitchFamily="18" charset="0"/>
                <a:cs typeface="Times New Roman" pitchFamily="18" charset="0"/>
              </a:rPr>
              <a:t>А2. </a:t>
            </a: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Выберите верное продолжение высказывания: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300" b="1" kern="0" dirty="0">
                <a:latin typeface="Times New Roman" pitchFamily="18" charset="0"/>
                <a:cs typeface="Times New Roman" pitchFamily="18" charset="0"/>
              </a:rPr>
              <a:t>Радиус окружности – это отрезок, который…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1)  соединяет две любые точки окружности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2)  соединяет центр окружности с любой точкой окружности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3)  соединяет две точки окружности и проходит через центр окружности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endParaRPr lang="ru-RU" sz="4300" kern="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300" b="1" kern="0" dirty="0">
                <a:latin typeface="Times New Roman" pitchFamily="18" charset="0"/>
                <a:cs typeface="Times New Roman" pitchFamily="18" charset="0"/>
              </a:rPr>
              <a:t>А3. </a:t>
            </a: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Может ли окружность имеет два диаметра разной длины?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1)  может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2)   не может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300" kern="0" dirty="0">
                <a:latin typeface="Times New Roman" pitchFamily="18" charset="0"/>
                <a:cs typeface="Times New Roman" pitchFamily="18" charset="0"/>
              </a:rPr>
              <a:t>3)  затрудняют ответить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kern="0" dirty="0"/>
          </a:p>
        </p:txBody>
      </p:sp>
      <p:sp>
        <p:nvSpPr>
          <p:cNvPr id="8" name="Содержимое 3"/>
          <p:cNvSpPr txBox="1">
            <a:spLocks/>
          </p:cNvSpPr>
          <p:nvPr/>
        </p:nvSpPr>
        <p:spPr bwMode="auto">
          <a:xfrm>
            <a:off x="7055873" y="820620"/>
            <a:ext cx="4491037" cy="521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Вариант 2</a:t>
            </a:r>
          </a:p>
          <a:p>
            <a:pPr marL="309600" indent="-309600"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А1.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Как называется отрезок АВ на чертеже №2?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1)  хорда окружности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2)  диаметр окружности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3)  радиус окружности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А2.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Выберите верное предложение высказывания: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Диаметр окружности – это отрезок, который…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1)  соединяет две любые точки окружности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2)  соединяет центр окружности с любой точкой окружности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3)  соединяет две точки окружности и проходит через центр окружности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AutoNum type="arabicParenR"/>
            </a:pP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А3.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Может ли окружность иметь два радиуса разной длины?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1)  может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2)  не может</a:t>
            </a:r>
          </a:p>
          <a:p>
            <a:pPr algn="just" eaLnBrk="1" hangingPunct="1">
              <a:lnSpc>
                <a:spcPct val="73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3)  затрудняюсь ответить</a:t>
            </a:r>
          </a:p>
          <a:p>
            <a:pPr algn="ctr" eaLnBrk="1" hangingPunct="1">
              <a:lnSpc>
                <a:spcPct val="73000"/>
              </a:lnSpc>
              <a:buFont typeface="Wingdings 2" pitchFamily="18" charset="2"/>
              <a:buNone/>
            </a:pPr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057774" y="1540016"/>
            <a:ext cx="1560533" cy="1402903"/>
            <a:chOff x="5057774" y="1540016"/>
            <a:chExt cx="1560533" cy="1402903"/>
          </a:xfrm>
        </p:grpSpPr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774" y="1540016"/>
              <a:ext cx="1560533" cy="1402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060516" y="1540016"/>
              <a:ext cx="313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1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5146370" y="3613782"/>
            <a:ext cx="1383343" cy="1531558"/>
            <a:chOff x="5146370" y="3613782"/>
            <a:chExt cx="1383343" cy="1531558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6370" y="3613782"/>
              <a:ext cx="1383343" cy="1531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5154461" y="3613782"/>
              <a:ext cx="313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2</a:t>
              </a:r>
            </a:p>
          </p:txBody>
        </p:sp>
      </p:grpSp>
      <p:sp>
        <p:nvSpPr>
          <p:cNvPr id="12" name="Овал 11"/>
          <p:cNvSpPr/>
          <p:nvPr/>
        </p:nvSpPr>
        <p:spPr bwMode="auto">
          <a:xfrm>
            <a:off x="455112" y="1997627"/>
            <a:ext cx="243840" cy="2438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455112" y="3739274"/>
            <a:ext cx="243840" cy="2438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455112" y="5520572"/>
            <a:ext cx="243840" cy="2438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7099505" y="1983574"/>
            <a:ext cx="243840" cy="2438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7099505" y="4152148"/>
            <a:ext cx="243840" cy="2438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7055873" y="5520572"/>
            <a:ext cx="243840" cy="2438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812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9C24-8BE3-4913-B3EC-5E31D02BC3A8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398778" y="2190721"/>
            <a:ext cx="772012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130848314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7859" y="603712"/>
            <a:ext cx="5402008" cy="5400567"/>
            <a:chOff x="2142786" y="642308"/>
            <a:chExt cx="5402008" cy="5400567"/>
          </a:xfrm>
        </p:grpSpPr>
        <p:sp>
          <p:nvSpPr>
            <p:cNvPr id="9218" name="Oval 2"/>
            <p:cNvSpPr>
              <a:spLocks noChangeArrowheads="1"/>
            </p:cNvSpPr>
            <p:nvPr/>
          </p:nvSpPr>
          <p:spPr bwMode="auto">
            <a:xfrm>
              <a:off x="4670251" y="3299388"/>
              <a:ext cx="129614" cy="129614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8" tIns="45719" rIns="91438" bIns="45719" anchor="ctr"/>
            <a:lstStyle/>
            <a:p>
              <a:pPr defTabSz="407571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altLang="ru-RU" sz="1633">
                <a:solidFill>
                  <a:srgbClr val="C00000"/>
                </a:solidFill>
              </a:endParaRPr>
            </a:p>
          </p:txBody>
        </p:sp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4864671" y="2651319"/>
              <a:ext cx="432045" cy="871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8" tIns="45719" rIns="91438" bIns="45719">
              <a:spAutoFit/>
            </a:bodyPr>
            <a:lstStyle/>
            <a:p>
              <a:pPr defTabSz="407571" fontAlgn="base" hangingPunct="0">
                <a:lnSpc>
                  <a:spcPct val="93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ru-RU" altLang="ru-RU" sz="5443" b="1" dirty="0">
                  <a:solidFill>
                    <a:srgbClr val="C00000"/>
                  </a:solidFill>
                  <a:latin typeface="Century Schoolbook" panose="02040604050505020304" pitchFamily="18" charset="0"/>
                </a:rPr>
                <a:t>О</a:t>
              </a:r>
            </a:p>
          </p:txBody>
        </p:sp>
        <p:sp>
          <p:nvSpPr>
            <p:cNvPr id="9220" name="Oval 4"/>
            <p:cNvSpPr>
              <a:spLocks noChangeArrowheads="1"/>
            </p:cNvSpPr>
            <p:nvPr/>
          </p:nvSpPr>
          <p:spPr bwMode="auto">
            <a:xfrm>
              <a:off x="2142786" y="642308"/>
              <a:ext cx="5402008" cy="5400567"/>
            </a:xfrm>
            <a:prstGeom prst="ellipse">
              <a:avLst/>
            </a:prstGeom>
            <a:noFill/>
            <a:ln w="762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8" tIns="45719" rIns="91438" bIns="45719" anchor="ctr"/>
            <a:lstStyle/>
            <a:p>
              <a:pPr defTabSz="407571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altLang="ru-RU" sz="1633">
                <a:solidFill>
                  <a:srgbClr val="0070C0"/>
                </a:solidFill>
              </a:endParaRPr>
            </a:p>
          </p:txBody>
        </p:sp>
      </p:grp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8617707" y="3140971"/>
            <a:ext cx="1006667" cy="32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53554" y="303504"/>
            <a:ext cx="4624754" cy="140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800" b="1" dirty="0">
                <a:solidFill>
                  <a:srgbClr val="0070C0"/>
                </a:solidFill>
                <a:latin typeface="Century Schoolbook" panose="02040604050505020304" pitchFamily="18" charset="0"/>
              </a:rPr>
              <a:t>1.</a:t>
            </a:r>
            <a:r>
              <a:rPr lang="ru-RU" altLang="ru-RU" sz="36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 </a:t>
            </a:r>
            <a:r>
              <a:rPr lang="ru-RU" altLang="ru-RU" sz="28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Отметьте в тетради точку  и назовите её буквой О.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53675" y="1987026"/>
            <a:ext cx="4524634" cy="1695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800" b="1" dirty="0">
                <a:solidFill>
                  <a:srgbClr val="0070C0"/>
                </a:solidFill>
                <a:latin typeface="Century Schoolbook" panose="02040604050505020304" pitchFamily="18" charset="0"/>
              </a:rPr>
              <a:t>2. </a:t>
            </a:r>
            <a:r>
              <a:rPr lang="ru-RU" altLang="ru-RU" sz="28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Возьмите циркуль , раздвиньте «ножки»  циркуля  на расстояние 3 см.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53675" y="3805642"/>
            <a:ext cx="4524634" cy="209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800" b="1" dirty="0">
                <a:solidFill>
                  <a:srgbClr val="0070C0"/>
                </a:solidFill>
                <a:latin typeface="Century Schoolbook" panose="02040604050505020304" pitchFamily="18" charset="0"/>
              </a:rPr>
              <a:t>3. </a:t>
            </a:r>
            <a:r>
              <a:rPr lang="ru-RU" altLang="ru-RU" sz="28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Поставьте иголку циркуля в точку О, а другой «ножкой» циркуля проведите замкнутую линию.</a:t>
            </a:r>
          </a:p>
        </p:txBody>
      </p:sp>
      <p:sp>
        <p:nvSpPr>
          <p:cNvPr id="11273" name="Номер слайда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882883F9-2067-4FDB-B2AC-74E47C7FF766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2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0634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78998" y="2187839"/>
            <a:ext cx="4212443" cy="3953215"/>
            <a:chOff x="754063" y="2636838"/>
            <a:chExt cx="4643437" cy="4357687"/>
          </a:xfrm>
        </p:grpSpPr>
        <p:sp>
          <p:nvSpPr>
            <p:cNvPr id="12290" name="Oval 2"/>
            <p:cNvSpPr>
              <a:spLocks noChangeArrowheads="1"/>
            </p:cNvSpPr>
            <p:nvPr/>
          </p:nvSpPr>
          <p:spPr bwMode="auto">
            <a:xfrm>
              <a:off x="2968625" y="4851400"/>
              <a:ext cx="142875" cy="142875"/>
            </a:xfrm>
            <a:prstGeom prst="ellipse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8" tIns="45719" rIns="91438" bIns="45719" anchor="ctr"/>
            <a:lstStyle/>
            <a:p>
              <a:pPr defTabSz="407571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altLang="ru-RU" sz="1633">
                <a:solidFill>
                  <a:srgbClr val="C00000"/>
                </a:solidFill>
              </a:endParaRPr>
            </a:p>
          </p:txBody>
        </p:sp>
        <p:sp>
          <p:nvSpPr>
            <p:cNvPr id="12291" name="Text Box 3"/>
            <p:cNvSpPr txBox="1">
              <a:spLocks noChangeArrowheads="1"/>
            </p:cNvSpPr>
            <p:nvPr/>
          </p:nvSpPr>
          <p:spPr bwMode="auto">
            <a:xfrm>
              <a:off x="3325813" y="4279900"/>
              <a:ext cx="714376" cy="960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8" tIns="45719" rIns="91438" bIns="45719">
              <a:spAutoFit/>
            </a:bodyPr>
            <a:lstStyle/>
            <a:p>
              <a:pPr defTabSz="407571" fontAlgn="base" hangingPunct="0">
                <a:lnSpc>
                  <a:spcPct val="93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ru-RU" altLang="ru-RU" sz="5443" b="1" dirty="0">
                  <a:solidFill>
                    <a:srgbClr val="C00000"/>
                  </a:solidFill>
                  <a:latin typeface="Century Schoolbook" panose="02040604050505020304" pitchFamily="18" charset="0"/>
                </a:rPr>
                <a:t>О</a:t>
              </a:r>
            </a:p>
          </p:txBody>
        </p:sp>
        <p:sp>
          <p:nvSpPr>
            <p:cNvPr id="12292" name="Oval 4"/>
            <p:cNvSpPr>
              <a:spLocks noChangeArrowheads="1"/>
            </p:cNvSpPr>
            <p:nvPr/>
          </p:nvSpPr>
          <p:spPr bwMode="auto">
            <a:xfrm>
              <a:off x="754063" y="2636838"/>
              <a:ext cx="4643437" cy="4357687"/>
            </a:xfrm>
            <a:prstGeom prst="ellipse">
              <a:avLst/>
            </a:prstGeom>
            <a:noFill/>
            <a:ln w="762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8" tIns="45719" rIns="91438" bIns="45719" anchor="ctr"/>
            <a:lstStyle/>
            <a:p>
              <a:pPr defTabSz="407571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altLang="ru-RU" sz="1633">
                <a:solidFill>
                  <a:srgbClr val="0070C0"/>
                </a:solidFill>
              </a:endParaRPr>
            </a:p>
          </p:txBody>
        </p:sp>
      </p:grp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798510" y="450247"/>
            <a:ext cx="10750487" cy="146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Окружность</a:t>
            </a:r>
            <a:r>
              <a:rPr lang="ru-RU" altLang="ru-RU" sz="32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– это замкнутая линия, состоящая из точек, которые одинаково удалены от центра.</a:t>
            </a:r>
          </a:p>
        </p:txBody>
      </p:sp>
      <p:sp>
        <p:nvSpPr>
          <p:cNvPr id="1229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7EB8B55E-B058-42DB-AAAC-2F7FB72083DA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3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61116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2985276" y="3104966"/>
            <a:ext cx="1814590" cy="1879398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 flipV="1">
            <a:off x="3827765" y="836730"/>
            <a:ext cx="972103" cy="2203431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4340" name="Oval 5"/>
          <p:cNvSpPr>
            <a:spLocks noChangeArrowheads="1"/>
          </p:cNvSpPr>
          <p:nvPr/>
        </p:nvSpPr>
        <p:spPr bwMode="auto">
          <a:xfrm>
            <a:off x="4735058" y="3040161"/>
            <a:ext cx="129614" cy="1296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994287" y="2716126"/>
            <a:ext cx="432045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О</a:t>
            </a: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2142786" y="642308"/>
            <a:ext cx="5119738" cy="4990124"/>
          </a:xfrm>
          <a:prstGeom prst="ellipse">
            <a:avLst/>
          </a:prstGeom>
          <a:noFill/>
          <a:ln w="76200">
            <a:solidFill>
              <a:srgbClr val="002060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8617707" y="3140971"/>
            <a:ext cx="1006667" cy="32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920467" y="188661"/>
            <a:ext cx="574621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М</a:t>
            </a: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3762957" y="707116"/>
            <a:ext cx="142575" cy="142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6858001" y="332676"/>
            <a:ext cx="4721520" cy="1194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Точка О –называется </a:t>
            </a:r>
            <a:r>
              <a:rPr lang="ru-RU" altLang="ru-RU" sz="2177" b="1" dirty="0">
                <a:solidFill>
                  <a:srgbClr val="7030A0"/>
                </a:solidFill>
                <a:latin typeface="Century Schoolbook" panose="02040604050505020304" pitchFamily="18" charset="0"/>
              </a:rPr>
              <a:t>центром окружности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2177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337208" y="4984365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А</a:t>
            </a:r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2920467" y="4919558"/>
            <a:ext cx="129614" cy="1296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62525" y="1178115"/>
            <a:ext cx="4407469" cy="7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Отметим на окружности две точки А и М.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554155" y="2793406"/>
            <a:ext cx="4025366" cy="10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Отрезки ОА и ОМ – называются </a:t>
            </a:r>
            <a:r>
              <a:rPr lang="ru-RU" altLang="ru-RU" sz="2177" b="1" dirty="0">
                <a:solidFill>
                  <a:srgbClr val="7030A0"/>
                </a:solidFill>
                <a:latin typeface="Century Schoolbook" panose="02040604050505020304" pitchFamily="18" charset="0"/>
              </a:rPr>
              <a:t>радиусами окружности</a:t>
            </a: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081067" y="5862257"/>
            <a:ext cx="9060146" cy="77931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4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Радиус окружности</a:t>
            </a: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– это отрезок, который соединяет центр окружности и точку на окружности.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521752" y="2045686"/>
            <a:ext cx="3889015" cy="7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Соединим точки О и М, О и А.</a:t>
            </a:r>
          </a:p>
        </p:txBody>
      </p:sp>
      <p:sp>
        <p:nvSpPr>
          <p:cNvPr id="14353" name="Номер слайда 2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68419975-354F-4239-9520-E84DD47FBF7C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4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8858" y="3905028"/>
            <a:ext cx="5041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Радиус обозначается </a:t>
            </a:r>
          </a:p>
          <a:p>
            <a:pPr algn="ctr"/>
            <a:r>
              <a:rPr lang="ru-RU" sz="2400" b="1" dirty="0"/>
              <a:t>латинской буквой </a:t>
            </a:r>
            <a:r>
              <a:rPr lang="en-US" sz="2400" b="1" dirty="0">
                <a:solidFill>
                  <a:srgbClr val="C00000"/>
                </a:solidFill>
              </a:rPr>
              <a:t>r</a:t>
            </a:r>
            <a:r>
              <a:rPr lang="ru-RU" sz="2400" b="1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28687" y="3820419"/>
            <a:ext cx="535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361355" y="1507554"/>
            <a:ext cx="535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031211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105" grpId="0" animBg="1"/>
      <p:bldP spid="4107" grpId="0"/>
      <p:bldP spid="4108" grpId="0" animBg="1"/>
      <p:bldP spid="4109" grpId="0"/>
      <p:bldP spid="4113" grpId="0"/>
      <p:bldP spid="4115" grpId="0" animBg="1"/>
      <p:bldP spid="16" grpId="0"/>
      <p:bldP spid="17" grpId="0"/>
      <p:bldP spid="19" grpId="0" animBg="1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1999491" y="1218991"/>
            <a:ext cx="3384355" cy="3384355"/>
          </a:xfrm>
          <a:prstGeom prst="ellipse">
            <a:avLst/>
          </a:prstGeom>
          <a:solidFill>
            <a:srgbClr val="7030A0"/>
          </a:solidFill>
          <a:ln w="57150">
            <a:solidFill>
              <a:srgbClr val="0070C0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9219" name="Oval 6"/>
          <p:cNvSpPr>
            <a:spLocks noChangeArrowheads="1"/>
          </p:cNvSpPr>
          <p:nvPr/>
        </p:nvSpPr>
        <p:spPr bwMode="auto">
          <a:xfrm>
            <a:off x="6225079" y="1218991"/>
            <a:ext cx="3384355" cy="3385795"/>
          </a:xfrm>
          <a:prstGeom prst="ellips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3620380" y="2838440"/>
            <a:ext cx="142575" cy="14545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917257" y="2839160"/>
            <a:ext cx="142575" cy="14545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3762955" y="2226736"/>
            <a:ext cx="648067" cy="61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629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O</a:t>
            </a:r>
            <a:endParaRPr lang="ru-RU" altLang="ru-RU" sz="3629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8059832" y="2226736"/>
            <a:ext cx="648067" cy="61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629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O</a:t>
            </a:r>
            <a:endParaRPr lang="ru-RU" altLang="ru-RU" sz="3629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467" name="Прямоугольник 10"/>
          <p:cNvSpPr>
            <a:spLocks noChangeArrowheads="1"/>
          </p:cNvSpPr>
          <p:nvPr/>
        </p:nvSpPr>
        <p:spPr bwMode="auto">
          <a:xfrm>
            <a:off x="571499" y="293953"/>
            <a:ext cx="11065179" cy="89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905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Постройте в тетради две окружности с радиусом 2 см. Закрасьте внутреннюю область одной окружности.</a:t>
            </a:r>
          </a:p>
        </p:txBody>
      </p:sp>
      <p:sp>
        <p:nvSpPr>
          <p:cNvPr id="23565" name="Номер слайда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8D2781A5-A4FC-4D41-A348-3EB5B475DEB6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5</a:t>
            </a:fld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2" name="Содержимое 3"/>
          <p:cNvSpPr txBox="1">
            <a:spLocks/>
          </p:cNvSpPr>
          <p:nvPr/>
        </p:nvSpPr>
        <p:spPr>
          <a:xfrm>
            <a:off x="6104088" y="4888055"/>
            <a:ext cx="5760575" cy="1224646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>
            <a:normAutofit/>
          </a:bodyPr>
          <a:lstStyle>
            <a:lvl1pPr marL="311079" indent="-311079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903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4004" indent="-259232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32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54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36930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71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177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451701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22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66473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1245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696017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110789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525561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300" b="1" kern="0" dirty="0">
                <a:latin typeface="Times New Roman" pitchFamily="18" charset="0"/>
                <a:cs typeface="Times New Roman" pitchFamily="18" charset="0"/>
              </a:rPr>
              <a:t>ОКРУЖНОСТЬ – </a:t>
            </a:r>
            <a:r>
              <a:rPr lang="ru-RU" sz="2300" kern="0" dirty="0">
                <a:latin typeface="Times New Roman" pitchFamily="18" charset="0"/>
                <a:cs typeface="Times New Roman" pitchFamily="18" charset="0"/>
              </a:rPr>
              <a:t>геометрическая фигура, состоящая из всех точек, расположенных на одинаковом расстоянии центра окружности.</a:t>
            </a:r>
            <a:r>
              <a:rPr lang="ru-RU" sz="2300" b="1" kern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sz="23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>
          <a:xfrm>
            <a:off x="571499" y="4906389"/>
            <a:ext cx="4734838" cy="1506937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>
            <a:normAutofit/>
          </a:bodyPr>
          <a:lstStyle>
            <a:lvl1pPr marL="311079" indent="-311079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903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4004" indent="-259232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32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54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36930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71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177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451701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22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66473" indent="-207386" algn="l" defTabSz="407571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1245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696017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110789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525561" indent="-207386" algn="l" defTabSz="407571" rtl="0" fontAlgn="base" hangingPunct="0">
              <a:lnSpc>
                <a:spcPct val="93000"/>
              </a:lnSpc>
              <a:spcBef>
                <a:spcPct val="0"/>
              </a:spcBef>
              <a:spcAft>
                <a:spcPts val="261"/>
              </a:spcAft>
              <a:buClr>
                <a:srgbClr val="000000"/>
              </a:buClr>
              <a:buSzPct val="100000"/>
              <a:buFont typeface="Times New Roman" pitchFamily="16" charset="0"/>
              <a:defRPr sz="1814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300" b="1" kern="0" dirty="0">
                <a:latin typeface="Times New Roman" pitchFamily="18" charset="0"/>
                <a:cs typeface="Times New Roman" pitchFamily="18" charset="0"/>
              </a:rPr>
              <a:t>КРУГ – </a:t>
            </a:r>
            <a:r>
              <a:rPr lang="ru-RU" sz="2300" kern="0" dirty="0">
                <a:latin typeface="Times New Roman" pitchFamily="18" charset="0"/>
                <a:cs typeface="Times New Roman" pitchFamily="18" charset="0"/>
              </a:rPr>
              <a:t>геометрическая фигура, состоящая из всех точек плоскости, находящихся внутри окружности (включая саму окружность).</a:t>
            </a:r>
            <a:endParaRPr lang="ru-RU" sz="23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6509" y="2376142"/>
            <a:ext cx="977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Круг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07671" y="2424531"/>
            <a:ext cx="2354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Окружность</a:t>
            </a:r>
          </a:p>
        </p:txBody>
      </p:sp>
    </p:spTree>
    <p:extLst>
      <p:ext uri="{BB962C8B-B14F-4D97-AF65-F5344CB8AC3E}">
        <p14:creationId xmlns:p14="http://schemas.microsoft.com/office/powerpoint/2010/main" val="4373794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9"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animBg="1"/>
      <p:bldP spid="7" grpId="0" animBg="1"/>
      <p:bldP spid="8" grpId="0" animBg="1"/>
      <p:bldP spid="9" grpId="0"/>
      <p:bldP spid="10" grpId="0"/>
      <p:bldP spid="19467" grpId="0"/>
      <p:bldP spid="12" grpId="0" animBg="1"/>
      <p:bldP spid="13" grpId="0" animBg="1"/>
      <p:bldP spid="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B3D8F-303E-4D97-B581-763114A9F3EE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60401" y="188663"/>
            <a:ext cx="10403840" cy="100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175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Какие предметы имеют форму круга, а какие имеют форму окружности?</a:t>
            </a:r>
          </a:p>
        </p:txBody>
      </p:sp>
      <p:pic>
        <p:nvPicPr>
          <p:cNvPr id="6" name="Picture 8" descr="Пойду влюблюсь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50" y="1245825"/>
            <a:ext cx="1592237" cy="150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Эксклюзивные флешки. Браслеты &quot;шамбала&quot;, трендовые накладные воротники. Всё в наличии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16368" r="11953" b="16880"/>
          <a:stretch/>
        </p:blipFill>
        <p:spPr bwMode="auto">
          <a:xfrm>
            <a:off x="4376690" y="1232477"/>
            <a:ext cx="1769119" cy="150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Кольца с бриллиантами: обручальные, золотые, с бриллиантами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7" t="13484" r="8749" b="24494"/>
          <a:stretch/>
        </p:blipFill>
        <p:spPr bwMode="auto">
          <a:xfrm>
            <a:off x="10358968" y="1499625"/>
            <a:ext cx="1694785" cy="128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Обруч массажный разборный с магнитами (BY-007) - Интернет магазин SportNarod.r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50" y="3158452"/>
            <a:ext cx="1673224" cy="163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Стол журнальный со стеклом Альт 20-21 Мебель из стекла Катал…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6" t="12877" r="15079" b="5370"/>
          <a:stretch/>
        </p:blipFill>
        <p:spPr bwMode="auto">
          <a:xfrm>
            <a:off x="8693898" y="1263559"/>
            <a:ext cx="1448780" cy="176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урский цирк программа 2014 Курский цирк программа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104" y="3066003"/>
            <a:ext cx="2838146" cy="189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Руль корабля картинка скачать картинки, клипарты, фото, обои, рисунки, иконки, шрифты, векторный, растровый клипарт, фотоклипарт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258" y="3147716"/>
            <a:ext cx="1911061" cy="172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Тойота Сера Автомобиль \ Скромное обаяние TRD Toyota Sera Car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8" y="1125562"/>
            <a:ext cx="1723110" cy="172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Вязаные салфетки Записи в рубрике Вязаные салфетки Дневник Наталии : LiveInternet - Российский Сервис Онлайн-Дневников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5" r="52857" b="18519"/>
          <a:stretch/>
        </p:blipFill>
        <p:spPr bwMode="auto">
          <a:xfrm>
            <a:off x="7939137" y="3202565"/>
            <a:ext cx="1800933" cy="175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Спортивный gps навигатор garmin edge 500 - Джипиэс сервис, ООО Москва (Россия) - купить, цена, фото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58" y="5131277"/>
            <a:ext cx="1778115" cy="140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Купить Десертные (14-21 см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8" y="5053405"/>
            <a:ext cx="1555834" cy="155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6" descr="Traffic Signs Terbaru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134" y="5131277"/>
            <a:ext cx="1539033" cy="149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я разговариваю с википедией. / мемориальный дневник им. тов. Brmch / А.ру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5" t="22341" r="15951" b="7760"/>
          <a:stretch/>
        </p:blipFill>
        <p:spPr bwMode="auto">
          <a:xfrm>
            <a:off x="10012011" y="3329396"/>
            <a:ext cx="2041742" cy="136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0" descr="Видео на DVD и CD в Приморском крае : купить фильмы на DVD и CD дисках, продажа фильмов на DVD - объявления Slando Приморский кр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473" y="5132966"/>
            <a:ext cx="1489249" cy="148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Wall Clock Pics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005" y="1245825"/>
            <a:ext cx="1608850" cy="160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9451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9"/>
          <p:cNvSpPr>
            <a:spLocks noChangeShapeType="1"/>
          </p:cNvSpPr>
          <p:nvPr/>
        </p:nvSpPr>
        <p:spPr bwMode="auto">
          <a:xfrm flipH="1" flipV="1">
            <a:off x="4086991" y="1031149"/>
            <a:ext cx="972103" cy="2333045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7411" name="Line 9"/>
          <p:cNvSpPr>
            <a:spLocks noChangeShapeType="1"/>
          </p:cNvSpPr>
          <p:nvPr/>
        </p:nvSpPr>
        <p:spPr bwMode="auto">
          <a:xfrm flipH="1">
            <a:off x="3244502" y="3364194"/>
            <a:ext cx="1814590" cy="1879398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4994285" y="3299388"/>
            <a:ext cx="129614" cy="1296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2402013" y="901535"/>
            <a:ext cx="5119738" cy="4990124"/>
          </a:xfrm>
          <a:prstGeom prst="ellipse">
            <a:avLst/>
          </a:prstGeom>
          <a:noFill/>
          <a:ln w="76200">
            <a:solidFill>
              <a:schemeClr val="accent2">
                <a:lumMod val="10000"/>
              </a:schemeClr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8617707" y="3140971"/>
            <a:ext cx="1006667" cy="32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3374116" y="512695"/>
            <a:ext cx="574620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М</a:t>
            </a:r>
          </a:p>
        </p:txBody>
      </p:sp>
      <p:sp>
        <p:nvSpPr>
          <p:cNvPr id="17416" name="Oval 12"/>
          <p:cNvSpPr>
            <a:spLocks noChangeArrowheads="1"/>
          </p:cNvSpPr>
          <p:nvPr/>
        </p:nvSpPr>
        <p:spPr bwMode="auto">
          <a:xfrm>
            <a:off x="4022184" y="966343"/>
            <a:ext cx="142575" cy="142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2596434" y="5243593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А</a:t>
            </a:r>
          </a:p>
        </p:txBody>
      </p:sp>
      <p:sp>
        <p:nvSpPr>
          <p:cNvPr id="17418" name="Oval 19"/>
          <p:cNvSpPr>
            <a:spLocks noChangeArrowheads="1"/>
          </p:cNvSpPr>
          <p:nvPr/>
        </p:nvSpPr>
        <p:spPr bwMode="auto">
          <a:xfrm>
            <a:off x="3179695" y="5178785"/>
            <a:ext cx="129614" cy="1296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132910" y="383080"/>
            <a:ext cx="4281850" cy="10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Продлите отрезок АО до пересечения с окружностью.</a:t>
            </a:r>
          </a:p>
        </p:txBody>
      </p:sp>
      <p:sp>
        <p:nvSpPr>
          <p:cNvPr id="17420" name="Text Box 6"/>
          <p:cNvSpPr txBox="1">
            <a:spLocks noChangeArrowheads="1"/>
          </p:cNvSpPr>
          <p:nvPr/>
        </p:nvSpPr>
        <p:spPr bwMode="auto">
          <a:xfrm>
            <a:off x="5253513" y="2975354"/>
            <a:ext cx="432045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О</a:t>
            </a: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244502" y="1614411"/>
            <a:ext cx="3499567" cy="3629181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456944" y="1614410"/>
            <a:ext cx="3774936" cy="7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Обозначьте точку пересечения  буквой К.</a:t>
            </a:r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6679262" y="1549605"/>
            <a:ext cx="142575" cy="142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6744070" y="1095957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К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716172" y="2783508"/>
            <a:ext cx="3863351" cy="10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Отрезок  АК – называется </a:t>
            </a:r>
            <a:r>
              <a:rPr lang="ru-RU" altLang="ru-RU" sz="2177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диаметром</a:t>
            </a: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окружности.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14246" y="5927810"/>
            <a:ext cx="9442275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4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Диаметр окружности </a:t>
            </a: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– это отрезок, соединяющий две точки на окружности и проходящий через её центр.</a:t>
            </a:r>
          </a:p>
        </p:txBody>
      </p:sp>
      <p:sp>
        <p:nvSpPr>
          <p:cNvPr id="17428" name="Номер слайда 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A694BA71-6512-4D57-BECA-CD0EEEE396FE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7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716172" y="3873756"/>
            <a:ext cx="3863351" cy="7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177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Диаметр </a:t>
            </a:r>
            <a:r>
              <a:rPr lang="ru-RU" altLang="ru-RU" sz="2177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обозначается латинской буквой </a:t>
            </a:r>
            <a:r>
              <a:rPr lang="en-US" altLang="ru-RU" sz="2177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d</a:t>
            </a:r>
            <a:r>
              <a:rPr lang="ru-RU" altLang="ru-RU" sz="2177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74277" y="3947455"/>
            <a:ext cx="41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d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534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9" grpId="0" animBg="1"/>
      <p:bldP spid="20" grpId="0"/>
      <p:bldP spid="24" grpId="0"/>
      <p:bldP spid="25" grpId="0"/>
      <p:bldP spid="2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2985275" y="771922"/>
            <a:ext cx="842488" cy="4212443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3827763" y="771921"/>
            <a:ext cx="2657079" cy="583262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9460" name="Line 9"/>
          <p:cNvSpPr>
            <a:spLocks noChangeShapeType="1"/>
          </p:cNvSpPr>
          <p:nvPr/>
        </p:nvSpPr>
        <p:spPr bwMode="auto">
          <a:xfrm flipH="1" flipV="1">
            <a:off x="3827765" y="771922"/>
            <a:ext cx="972103" cy="2333045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9461" name="Line 9"/>
          <p:cNvSpPr>
            <a:spLocks noChangeShapeType="1"/>
          </p:cNvSpPr>
          <p:nvPr/>
        </p:nvSpPr>
        <p:spPr bwMode="auto">
          <a:xfrm flipH="1">
            <a:off x="2985276" y="3104966"/>
            <a:ext cx="1814590" cy="1879398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4735058" y="3040161"/>
            <a:ext cx="129614" cy="1296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2142786" y="642308"/>
            <a:ext cx="5119738" cy="4990124"/>
          </a:xfrm>
          <a:prstGeom prst="ellipse">
            <a:avLst/>
          </a:prstGeom>
          <a:noFill/>
          <a:ln w="76200">
            <a:solidFill>
              <a:schemeClr val="accent5">
                <a:lumMod val="10000"/>
              </a:schemeClr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8617707" y="3140971"/>
            <a:ext cx="1006667" cy="32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2920467" y="188661"/>
            <a:ext cx="574621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М</a:t>
            </a:r>
          </a:p>
        </p:txBody>
      </p:sp>
      <p:sp>
        <p:nvSpPr>
          <p:cNvPr id="19466" name="Oval 12"/>
          <p:cNvSpPr>
            <a:spLocks noChangeArrowheads="1"/>
          </p:cNvSpPr>
          <p:nvPr/>
        </p:nvSpPr>
        <p:spPr bwMode="auto">
          <a:xfrm>
            <a:off x="3762957" y="707116"/>
            <a:ext cx="142575" cy="142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9467" name="Text Box 17"/>
          <p:cNvSpPr txBox="1">
            <a:spLocks noChangeArrowheads="1"/>
          </p:cNvSpPr>
          <p:nvPr/>
        </p:nvSpPr>
        <p:spPr bwMode="auto">
          <a:xfrm>
            <a:off x="2337208" y="4984365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А</a:t>
            </a:r>
          </a:p>
        </p:txBody>
      </p:sp>
      <p:sp>
        <p:nvSpPr>
          <p:cNvPr id="19468" name="Oval 19"/>
          <p:cNvSpPr>
            <a:spLocks noChangeArrowheads="1"/>
          </p:cNvSpPr>
          <p:nvPr/>
        </p:nvSpPr>
        <p:spPr bwMode="auto">
          <a:xfrm>
            <a:off x="2920467" y="4919558"/>
            <a:ext cx="129614" cy="1296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9469" name="Text Box 6"/>
          <p:cNvSpPr txBox="1">
            <a:spLocks noChangeArrowheads="1"/>
          </p:cNvSpPr>
          <p:nvPr/>
        </p:nvSpPr>
        <p:spPr bwMode="auto">
          <a:xfrm>
            <a:off x="4994287" y="2716126"/>
            <a:ext cx="432045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О</a:t>
            </a:r>
          </a:p>
        </p:txBody>
      </p:sp>
      <p:sp>
        <p:nvSpPr>
          <p:cNvPr id="19470" name="Line 9"/>
          <p:cNvSpPr>
            <a:spLocks noChangeShapeType="1"/>
          </p:cNvSpPr>
          <p:nvPr/>
        </p:nvSpPr>
        <p:spPr bwMode="auto">
          <a:xfrm flipH="1">
            <a:off x="2985275" y="1355184"/>
            <a:ext cx="3499567" cy="3629181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19471" name="Oval 12"/>
          <p:cNvSpPr>
            <a:spLocks noChangeArrowheads="1"/>
          </p:cNvSpPr>
          <p:nvPr/>
        </p:nvSpPr>
        <p:spPr bwMode="auto">
          <a:xfrm>
            <a:off x="6420036" y="1290378"/>
            <a:ext cx="142575" cy="142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6420035" y="707116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К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980439" y="872505"/>
            <a:ext cx="3175534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Соедините точки 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М и К, А и М.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110053" y="2366462"/>
            <a:ext cx="2916306" cy="146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Отрезки МК и АМ называются </a:t>
            </a:r>
            <a:r>
              <a:rPr lang="ru-RU" altLang="ru-RU" sz="24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хордами </a:t>
            </a: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окружности.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63881" y="5678297"/>
            <a:ext cx="10210799" cy="89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800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Хорда</a:t>
            </a:r>
            <a:r>
              <a:rPr lang="ru-RU" altLang="ru-RU" sz="28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– это отрезок, соединяющий две точки на окружности.</a:t>
            </a:r>
          </a:p>
        </p:txBody>
      </p:sp>
      <p:sp>
        <p:nvSpPr>
          <p:cNvPr id="19477" name="Номер слайда 2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EF054A1E-DAA3-4F6A-B430-1957C55FBCEE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8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68971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8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18"/>
          <p:cNvSpPr>
            <a:spLocks noChangeShapeType="1"/>
          </p:cNvSpPr>
          <p:nvPr/>
        </p:nvSpPr>
        <p:spPr bwMode="auto">
          <a:xfrm flipV="1">
            <a:off x="3633344" y="3364194"/>
            <a:ext cx="4795703" cy="1620171"/>
          </a:xfrm>
          <a:prstGeom prst="line">
            <a:avLst/>
          </a:prstGeom>
          <a:noFill/>
          <a:ln w="57150">
            <a:solidFill>
              <a:srgbClr val="66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5735963" y="619267"/>
            <a:ext cx="0" cy="5474015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3827762" y="1614410"/>
            <a:ext cx="3888408" cy="3564374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3050081" y="3364195"/>
            <a:ext cx="2657079" cy="4176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>
            <a:off x="3633345" y="1556804"/>
            <a:ext cx="158417" cy="3427560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V="1">
            <a:off x="7780979" y="1744026"/>
            <a:ext cx="100811" cy="349956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tIns="45719" rIns="91438" bIns="45719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33">
              <a:solidFill>
                <a:srgbClr val="000000"/>
              </a:solidFill>
            </a:endParaRPr>
          </a:p>
        </p:txBody>
      </p:sp>
      <p:sp>
        <p:nvSpPr>
          <p:cNvPr id="20488" name="Oval 7"/>
          <p:cNvSpPr>
            <a:spLocks noChangeArrowheads="1"/>
          </p:cNvSpPr>
          <p:nvPr/>
        </p:nvSpPr>
        <p:spPr bwMode="auto">
          <a:xfrm>
            <a:off x="3719752" y="1484798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89" name="Oval 8"/>
          <p:cNvSpPr>
            <a:spLocks noChangeArrowheads="1"/>
          </p:cNvSpPr>
          <p:nvPr/>
        </p:nvSpPr>
        <p:spPr bwMode="auto">
          <a:xfrm>
            <a:off x="3574297" y="4942599"/>
            <a:ext cx="144015" cy="14545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0" name="Oval 9"/>
          <p:cNvSpPr>
            <a:spLocks noChangeArrowheads="1"/>
          </p:cNvSpPr>
          <p:nvPr/>
        </p:nvSpPr>
        <p:spPr bwMode="auto">
          <a:xfrm>
            <a:off x="5663955" y="620707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1" name="Oval 14"/>
          <p:cNvSpPr>
            <a:spLocks noChangeArrowheads="1"/>
          </p:cNvSpPr>
          <p:nvPr/>
        </p:nvSpPr>
        <p:spPr bwMode="auto">
          <a:xfrm>
            <a:off x="7825624" y="1700821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2" name="Oval 21"/>
          <p:cNvSpPr>
            <a:spLocks noChangeArrowheads="1"/>
          </p:cNvSpPr>
          <p:nvPr/>
        </p:nvSpPr>
        <p:spPr bwMode="auto">
          <a:xfrm>
            <a:off x="5663955" y="6021274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3" name="Oval 4"/>
          <p:cNvSpPr>
            <a:spLocks noChangeArrowheads="1"/>
          </p:cNvSpPr>
          <p:nvPr/>
        </p:nvSpPr>
        <p:spPr bwMode="auto">
          <a:xfrm>
            <a:off x="3071685" y="692715"/>
            <a:ext cx="5400568" cy="5400567"/>
          </a:xfrm>
          <a:prstGeom prst="ellips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4" name="Oval 5"/>
          <p:cNvSpPr>
            <a:spLocks noChangeArrowheads="1"/>
          </p:cNvSpPr>
          <p:nvPr/>
        </p:nvSpPr>
        <p:spPr bwMode="auto">
          <a:xfrm>
            <a:off x="5642354" y="3234581"/>
            <a:ext cx="181458" cy="21602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5" name="Oval 6"/>
          <p:cNvSpPr>
            <a:spLocks noChangeArrowheads="1"/>
          </p:cNvSpPr>
          <p:nvPr/>
        </p:nvSpPr>
        <p:spPr bwMode="auto">
          <a:xfrm>
            <a:off x="2999676" y="3284987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6" name="Oval 11"/>
          <p:cNvSpPr>
            <a:spLocks noChangeArrowheads="1"/>
          </p:cNvSpPr>
          <p:nvPr/>
        </p:nvSpPr>
        <p:spPr bwMode="auto">
          <a:xfrm>
            <a:off x="7680168" y="5157184"/>
            <a:ext cx="142575" cy="14689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7" name="Oval 12"/>
          <p:cNvSpPr>
            <a:spLocks noChangeArrowheads="1"/>
          </p:cNvSpPr>
          <p:nvPr/>
        </p:nvSpPr>
        <p:spPr bwMode="auto">
          <a:xfrm>
            <a:off x="8401684" y="3284987"/>
            <a:ext cx="142575" cy="145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8" tIns="45719" rIns="91438" bIns="45719" anchor="ctr"/>
          <a:lstStyle/>
          <a:p>
            <a:pPr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1633">
              <a:solidFill>
                <a:srgbClr val="000000"/>
              </a:solidFill>
            </a:endParaRPr>
          </a:p>
        </p:txBody>
      </p:sp>
      <p:sp>
        <p:nvSpPr>
          <p:cNvPr id="20498" name="Text Box 22"/>
          <p:cNvSpPr txBox="1">
            <a:spLocks noChangeArrowheads="1"/>
          </p:cNvSpPr>
          <p:nvPr/>
        </p:nvSpPr>
        <p:spPr bwMode="auto">
          <a:xfrm>
            <a:off x="2423616" y="3212979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А</a:t>
            </a:r>
          </a:p>
        </p:txBody>
      </p:sp>
      <p:sp>
        <p:nvSpPr>
          <p:cNvPr id="20499" name="Text Box 23"/>
          <p:cNvSpPr txBox="1">
            <a:spLocks noChangeArrowheads="1"/>
          </p:cNvSpPr>
          <p:nvPr/>
        </p:nvSpPr>
        <p:spPr bwMode="auto">
          <a:xfrm>
            <a:off x="3358273" y="1126199"/>
            <a:ext cx="50405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В</a:t>
            </a:r>
          </a:p>
        </p:txBody>
      </p:sp>
      <p:sp>
        <p:nvSpPr>
          <p:cNvPr id="20500" name="Text Box 24"/>
          <p:cNvSpPr txBox="1">
            <a:spLocks noChangeArrowheads="1"/>
          </p:cNvSpPr>
          <p:nvPr/>
        </p:nvSpPr>
        <p:spPr bwMode="auto">
          <a:xfrm>
            <a:off x="5512739" y="2"/>
            <a:ext cx="433486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С</a:t>
            </a:r>
          </a:p>
        </p:txBody>
      </p:sp>
      <p:sp>
        <p:nvSpPr>
          <p:cNvPr id="20501" name="Text Box 25"/>
          <p:cNvSpPr txBox="1">
            <a:spLocks noChangeArrowheads="1"/>
          </p:cNvSpPr>
          <p:nvPr/>
        </p:nvSpPr>
        <p:spPr bwMode="auto">
          <a:xfrm>
            <a:off x="7896190" y="1340782"/>
            <a:ext cx="360038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D</a:t>
            </a:r>
            <a:endParaRPr lang="ru-RU" altLang="ru-RU" sz="3266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0502" name="Text Box 26"/>
          <p:cNvSpPr txBox="1">
            <a:spLocks noChangeArrowheads="1"/>
          </p:cNvSpPr>
          <p:nvPr/>
        </p:nvSpPr>
        <p:spPr bwMode="auto">
          <a:xfrm>
            <a:off x="8617707" y="3212979"/>
            <a:ext cx="718636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E</a:t>
            </a:r>
            <a:endParaRPr lang="ru-RU" altLang="ru-RU" sz="3266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0503" name="Text Box 27"/>
          <p:cNvSpPr txBox="1">
            <a:spLocks noChangeArrowheads="1"/>
          </p:cNvSpPr>
          <p:nvPr/>
        </p:nvSpPr>
        <p:spPr bwMode="auto">
          <a:xfrm>
            <a:off x="8040206" y="5157183"/>
            <a:ext cx="432045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F</a:t>
            </a:r>
            <a:endParaRPr lang="ru-RU" altLang="ru-RU" sz="3266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0504" name="Text Box 28"/>
          <p:cNvSpPr txBox="1">
            <a:spLocks noChangeArrowheads="1"/>
          </p:cNvSpPr>
          <p:nvPr/>
        </p:nvSpPr>
        <p:spPr bwMode="auto">
          <a:xfrm>
            <a:off x="5590508" y="6165289"/>
            <a:ext cx="505494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K</a:t>
            </a:r>
            <a:endParaRPr lang="ru-RU" altLang="ru-RU" sz="3266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0505" name="Text Box 29"/>
          <p:cNvSpPr txBox="1">
            <a:spLocks noChangeArrowheads="1"/>
          </p:cNvSpPr>
          <p:nvPr/>
        </p:nvSpPr>
        <p:spPr bwMode="auto">
          <a:xfrm>
            <a:off x="3071684" y="5085176"/>
            <a:ext cx="286590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L</a:t>
            </a:r>
            <a:endParaRPr lang="ru-RU" altLang="ru-RU" sz="3266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0506" name="Text Box 30"/>
          <p:cNvSpPr txBox="1">
            <a:spLocks noChangeArrowheads="1"/>
          </p:cNvSpPr>
          <p:nvPr/>
        </p:nvSpPr>
        <p:spPr bwMode="auto">
          <a:xfrm>
            <a:off x="5807971" y="2780934"/>
            <a:ext cx="576060" cy="55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3266" b="1">
                <a:solidFill>
                  <a:srgbClr val="000000"/>
                </a:solidFill>
                <a:latin typeface="Century Schoolbook" panose="02040604050505020304" pitchFamily="18" charset="0"/>
              </a:rPr>
              <a:t>O</a:t>
            </a:r>
            <a:endParaRPr lang="ru-RU" altLang="ru-RU" sz="3266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54031" y="113310"/>
            <a:ext cx="3875448" cy="1122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altLang="ru-RU" sz="24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Назовите все радиусы, диаметры и хорды окружности.</a:t>
            </a:r>
          </a:p>
        </p:txBody>
      </p:sp>
      <p:sp>
        <p:nvSpPr>
          <p:cNvPr id="20508" name="Номер слайда 2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81245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96017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110789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525561" indent="-207386" defTabSz="40757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6722" algn="l"/>
                <a:tab pos="1313444" algn="l"/>
                <a:tab pos="1970166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95D4B945-4C1B-45DE-9CB7-F543E90FCDAA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9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76907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138" grpId="0" animBg="1"/>
      <p:bldP spid="27" grpId="0" animBg="1"/>
      <p:bldP spid="5139" grpId="0" animBg="1"/>
      <p:bldP spid="5140" grpId="0" animBg="1"/>
      <p:bldP spid="5137" grpId="0" animBg="1"/>
      <p:bldP spid="515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589</Words>
  <Application>Microsoft Office PowerPoint</Application>
  <PresentationFormat>Широкоэкранный</PresentationFormat>
  <Paragraphs>144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Arial</vt:lpstr>
      <vt:lpstr>Arial Narrow</vt:lpstr>
      <vt:lpstr>Calibri</vt:lpstr>
      <vt:lpstr>Calibri Light</vt:lpstr>
      <vt:lpstr>Century Schoolbook</vt:lpstr>
      <vt:lpstr>Times New Roman</vt:lpstr>
      <vt:lpstr>Wingdings 2</vt:lpstr>
      <vt:lpstr>Тема Office</vt:lpstr>
      <vt:lpstr>Окружность  5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zavchoz</dc:creator>
  <cp:lastModifiedBy>79190892732</cp:lastModifiedBy>
  <cp:revision>33</cp:revision>
  <dcterms:created xsi:type="dcterms:W3CDTF">2015-03-19T06:02:47Z</dcterms:created>
  <dcterms:modified xsi:type="dcterms:W3CDTF">2022-12-15T19:08:29Z</dcterms:modified>
</cp:coreProperties>
</file>