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474F3-E309-4710-80A8-694B7AE6717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2793-7BFC-4209-91BB-95089724E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3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A9EF-5066-4BBA-93C5-FD4FA47B7CD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2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5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2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0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5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8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0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7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0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4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2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399030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УГЛЫ</a:t>
            </a:r>
            <a:br>
              <a:rPr lang="ru-RU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966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765300" y="115888"/>
            <a:ext cx="5662613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/>
              <a:t>Математический диктант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04825" y="763588"/>
            <a:ext cx="1798638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 вариант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443663" y="796925"/>
            <a:ext cx="1798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2 вариант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956050" y="903288"/>
            <a:ext cx="809625" cy="534987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2</a:t>
            </a:r>
            <a:r>
              <a:rPr lang="ru-RU" altLang="ru-RU" sz="2400" b="1"/>
              <a:t>.</a:t>
            </a:r>
          </a:p>
        </p:txBody>
      </p:sp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539750" y="1484313"/>
            <a:ext cx="7993063" cy="4176712"/>
            <a:chOff x="340" y="935"/>
            <a:chExt cx="5035" cy="2631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40" y="935"/>
              <a:ext cx="48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 dirty="0">
                  <a:latin typeface="Times New Roman" pitchFamily="18" charset="0"/>
                </a:rPr>
                <a:t>Запишите, какие углы на данном рисунке являются развернутыми :</a:t>
              </a:r>
            </a:p>
          </p:txBody>
        </p:sp>
        <p:grpSp>
          <p:nvGrpSpPr>
            <p:cNvPr id="9261" name="Group 45"/>
            <p:cNvGrpSpPr>
              <a:grpSpLocks/>
            </p:cNvGrpSpPr>
            <p:nvPr/>
          </p:nvGrpSpPr>
          <p:grpSpPr bwMode="auto">
            <a:xfrm>
              <a:off x="340" y="1525"/>
              <a:ext cx="2177" cy="2041"/>
              <a:chOff x="340" y="1661"/>
              <a:chExt cx="2177" cy="2041"/>
            </a:xfrm>
          </p:grpSpPr>
          <p:sp>
            <p:nvSpPr>
              <p:cNvPr id="9247" name="AutoShape 31"/>
              <p:cNvSpPr>
                <a:spLocks noChangeArrowheads="1"/>
              </p:cNvSpPr>
              <p:nvPr/>
            </p:nvSpPr>
            <p:spPr bwMode="auto">
              <a:xfrm>
                <a:off x="340" y="1661"/>
                <a:ext cx="2132" cy="2041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38100" cmpd="dbl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260" name="Group 44"/>
              <p:cNvGrpSpPr>
                <a:grpSpLocks/>
              </p:cNvGrpSpPr>
              <p:nvPr/>
            </p:nvGrpSpPr>
            <p:grpSpPr bwMode="auto">
              <a:xfrm>
                <a:off x="476" y="1752"/>
                <a:ext cx="2041" cy="1875"/>
                <a:chOff x="476" y="1752"/>
                <a:chExt cx="2041" cy="1875"/>
              </a:xfrm>
            </p:grpSpPr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auto">
                <a:xfrm>
                  <a:off x="521" y="2024"/>
                  <a:ext cx="1633" cy="113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407" y="2092"/>
                  <a:ext cx="1633" cy="113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292" y="2115"/>
                  <a:ext cx="998" cy="45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012" y="2832"/>
                  <a:ext cx="998" cy="45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111" y="2251"/>
                  <a:ext cx="1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O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76" y="1752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P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74" y="1752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Q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154" y="2115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R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82" y="3067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S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83" y="3339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T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03" y="3294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4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Z</a:t>
                  </a:r>
                  <a:endParaRPr lang="ru-RU" altLang="ru-RU" sz="24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9263" name="AutoShape 47"/>
            <p:cNvSpPr>
              <a:spLocks noChangeArrowheads="1"/>
            </p:cNvSpPr>
            <p:nvPr/>
          </p:nvSpPr>
          <p:spPr bwMode="auto">
            <a:xfrm>
              <a:off x="3107" y="1525"/>
              <a:ext cx="2268" cy="2041"/>
            </a:xfrm>
            <a:prstGeom prst="roundRect">
              <a:avLst>
                <a:gd name="adj" fmla="val 16667"/>
              </a:avLst>
            </a:prstGeom>
            <a:solidFill>
              <a:srgbClr val="FFEAD5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3198" y="1616"/>
              <a:ext cx="2132" cy="1875"/>
              <a:chOff x="3198" y="1616"/>
              <a:chExt cx="2132" cy="1875"/>
            </a:xfrm>
          </p:grpSpPr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>
                <a:off x="3515" y="1888"/>
                <a:ext cx="1633" cy="1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rot="7377378">
                <a:off x="3492" y="1866"/>
                <a:ext cx="1633" cy="1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 rot="16200000" flipV="1">
                <a:off x="4006" y="2696"/>
                <a:ext cx="998" cy="45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9" name="Text Box 53"/>
              <p:cNvSpPr txBox="1">
                <a:spLocks noChangeArrowheads="1"/>
              </p:cNvSpPr>
              <p:nvPr/>
            </p:nvSpPr>
            <p:spPr bwMode="auto">
              <a:xfrm>
                <a:off x="4150" y="2115"/>
                <a:ext cx="1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O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>
                <a:off x="3470" y="16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N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1" name="Text Box 55"/>
              <p:cNvSpPr txBox="1">
                <a:spLocks noChangeArrowheads="1"/>
              </p:cNvSpPr>
              <p:nvPr/>
            </p:nvSpPr>
            <p:spPr bwMode="auto">
              <a:xfrm>
                <a:off x="3198" y="211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M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2" name="Text Box 56"/>
              <p:cNvSpPr txBox="1">
                <a:spLocks noChangeArrowheads="1"/>
              </p:cNvSpPr>
              <p:nvPr/>
            </p:nvSpPr>
            <p:spPr bwMode="auto">
              <a:xfrm>
                <a:off x="4967" y="211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P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3" name="Text Box 57"/>
              <p:cNvSpPr txBox="1">
                <a:spLocks noChangeArrowheads="1"/>
              </p:cNvSpPr>
              <p:nvPr/>
            </p:nvSpPr>
            <p:spPr bwMode="auto">
              <a:xfrm>
                <a:off x="4876" y="29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K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4" name="Text Box 58"/>
              <p:cNvSpPr txBox="1">
                <a:spLocks noChangeArrowheads="1"/>
              </p:cNvSpPr>
              <p:nvPr/>
            </p:nvSpPr>
            <p:spPr bwMode="auto">
              <a:xfrm>
                <a:off x="4377" y="320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L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5" name="Text Box 59"/>
              <p:cNvSpPr txBox="1">
                <a:spLocks noChangeArrowheads="1"/>
              </p:cNvSpPr>
              <p:nvPr/>
            </p:nvSpPr>
            <p:spPr bwMode="auto">
              <a:xfrm>
                <a:off x="3470" y="279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rot="12292768" flipV="1">
                <a:off x="3248" y="2196"/>
                <a:ext cx="998" cy="45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2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765300" y="115888"/>
            <a:ext cx="5662613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Проверьте себя: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04825" y="763588"/>
            <a:ext cx="1798638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 вариант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443663" y="796925"/>
            <a:ext cx="1798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2 вариант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956050" y="903288"/>
            <a:ext cx="809625" cy="534987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2</a:t>
            </a:r>
            <a:r>
              <a:rPr lang="ru-RU" altLang="ru-RU" sz="2400" b="1"/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Запишите, какие углы на данном рисунке являются развернутыми :</a:t>
            </a: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539750" y="2420938"/>
            <a:ext cx="3455988" cy="3240087"/>
            <a:chOff x="340" y="1661"/>
            <a:chExt cx="2177" cy="2041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40" y="1661"/>
              <a:ext cx="2132" cy="204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476" y="1752"/>
              <a:ext cx="2041" cy="1875"/>
              <a:chOff x="476" y="1752"/>
              <a:chExt cx="2041" cy="1875"/>
            </a:xfrm>
          </p:grpSpPr>
          <p:sp>
            <p:nvSpPr>
              <p:cNvPr id="11274" name="Line 10"/>
              <p:cNvSpPr>
                <a:spLocks noChangeShapeType="1"/>
              </p:cNvSpPr>
              <p:nvPr/>
            </p:nvSpPr>
            <p:spPr bwMode="auto">
              <a:xfrm>
                <a:off x="521" y="2024"/>
                <a:ext cx="1633" cy="1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5" name="Line 11"/>
              <p:cNvSpPr>
                <a:spLocks noChangeShapeType="1"/>
              </p:cNvSpPr>
              <p:nvPr/>
            </p:nvSpPr>
            <p:spPr bwMode="auto">
              <a:xfrm rot="5400000">
                <a:off x="407" y="2092"/>
                <a:ext cx="1633" cy="1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Line 12"/>
              <p:cNvSpPr>
                <a:spLocks noChangeShapeType="1"/>
              </p:cNvSpPr>
              <p:nvPr/>
            </p:nvSpPr>
            <p:spPr bwMode="auto">
              <a:xfrm flipV="1">
                <a:off x="1292" y="2115"/>
                <a:ext cx="998" cy="45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Line 13"/>
              <p:cNvSpPr>
                <a:spLocks noChangeShapeType="1"/>
              </p:cNvSpPr>
              <p:nvPr/>
            </p:nvSpPr>
            <p:spPr bwMode="auto">
              <a:xfrm rot="16200000" flipV="1">
                <a:off x="1012" y="2832"/>
                <a:ext cx="998" cy="45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Text Box 14"/>
              <p:cNvSpPr txBox="1">
                <a:spLocks noChangeArrowheads="1"/>
              </p:cNvSpPr>
              <p:nvPr/>
            </p:nvSpPr>
            <p:spPr bwMode="auto">
              <a:xfrm>
                <a:off x="1111" y="2251"/>
                <a:ext cx="1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O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9" name="Text Box 15"/>
              <p:cNvSpPr txBox="1">
                <a:spLocks noChangeArrowheads="1"/>
              </p:cNvSpPr>
              <p:nvPr/>
            </p:nvSpPr>
            <p:spPr bwMode="auto">
              <a:xfrm>
                <a:off x="476" y="175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P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0" name="Text Box 16"/>
              <p:cNvSpPr txBox="1">
                <a:spLocks noChangeArrowheads="1"/>
              </p:cNvSpPr>
              <p:nvPr/>
            </p:nvSpPr>
            <p:spPr bwMode="auto">
              <a:xfrm>
                <a:off x="1474" y="175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Q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1" name="Text Box 17"/>
              <p:cNvSpPr txBox="1">
                <a:spLocks noChangeArrowheads="1"/>
              </p:cNvSpPr>
              <p:nvPr/>
            </p:nvSpPr>
            <p:spPr bwMode="auto">
              <a:xfrm>
                <a:off x="2154" y="211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2" name="Text Box 18"/>
              <p:cNvSpPr txBox="1">
                <a:spLocks noChangeArrowheads="1"/>
              </p:cNvSpPr>
              <p:nvPr/>
            </p:nvSpPr>
            <p:spPr bwMode="auto">
              <a:xfrm>
                <a:off x="1882" y="306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3" name="Text Box 19"/>
              <p:cNvSpPr txBox="1">
                <a:spLocks noChangeArrowheads="1"/>
              </p:cNvSpPr>
              <p:nvPr/>
            </p:nvSpPr>
            <p:spPr bwMode="auto">
              <a:xfrm>
                <a:off x="1383" y="333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4" name="Text Box 20"/>
              <p:cNvSpPr txBox="1">
                <a:spLocks noChangeArrowheads="1"/>
              </p:cNvSpPr>
              <p:nvPr/>
            </p:nvSpPr>
            <p:spPr bwMode="auto">
              <a:xfrm>
                <a:off x="703" y="329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solidFill>
                      <a:schemeClr val="accent2"/>
                    </a:solidFill>
                    <a:latin typeface="Times New Roman" pitchFamily="18" charset="0"/>
                  </a:rPr>
                  <a:t>Z</a:t>
                </a:r>
                <a:endParaRPr lang="ru-RU" altLang="ru-RU" sz="24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932363" y="2420938"/>
            <a:ext cx="3600450" cy="3240087"/>
          </a:xfrm>
          <a:prstGeom prst="roundRect">
            <a:avLst>
              <a:gd name="adj" fmla="val 16667"/>
            </a:avLst>
          </a:prstGeom>
          <a:solidFill>
            <a:srgbClr val="FFEAD5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5076825" y="2565400"/>
            <a:ext cx="3384550" cy="2976563"/>
            <a:chOff x="3198" y="1616"/>
            <a:chExt cx="2132" cy="1875"/>
          </a:xfrm>
        </p:grpSpPr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3515" y="1888"/>
              <a:ext cx="1633" cy="1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 rot="7377378">
              <a:off x="3492" y="1866"/>
              <a:ext cx="1633" cy="1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rot="16200000" flipV="1">
              <a:off x="4006" y="2696"/>
              <a:ext cx="998" cy="4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4150" y="2115"/>
              <a:ext cx="1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O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470" y="16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3198" y="211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4967" y="211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P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4876" y="293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4377" y="320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3470" y="279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  <a:endParaRPr lang="ru-RU" altLang="ru-RU" sz="2400" b="1" i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 rot="12292768" flipV="1">
              <a:off x="3248" y="2196"/>
              <a:ext cx="998" cy="4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755650" y="5876925"/>
            <a:ext cx="3065463" cy="536575"/>
            <a:chOff x="476" y="3702"/>
            <a:chExt cx="1931" cy="338"/>
          </a:xfrm>
        </p:grpSpPr>
        <p:sp>
          <p:nvSpPr>
            <p:cNvPr id="11298" name="AutoShape 34"/>
            <p:cNvSpPr>
              <a:spLocks noChangeArrowheads="1"/>
            </p:cNvSpPr>
            <p:nvPr/>
          </p:nvSpPr>
          <p:spPr bwMode="auto">
            <a:xfrm>
              <a:off x="476" y="3702"/>
              <a:ext cx="888" cy="33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</a:t>
              </a:r>
              <a:r>
                <a:rPr lang="ru-RU" altLang="ru-RU" sz="2400" b="1">
                  <a:latin typeface="Times New Roman" pitchFamily="18" charset="0"/>
                </a:rPr>
                <a:t>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POS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99" name="AutoShape 35"/>
            <p:cNvSpPr>
              <a:spLocks noChangeArrowheads="1"/>
            </p:cNvSpPr>
            <p:nvPr/>
          </p:nvSpPr>
          <p:spPr bwMode="auto">
            <a:xfrm>
              <a:off x="1519" y="3702"/>
              <a:ext cx="888" cy="33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</a:t>
              </a:r>
              <a:r>
                <a:rPr lang="ru-RU" altLang="ru-RU" sz="2400" b="1">
                  <a:latin typeface="Times New Roman" pitchFamily="18" charset="0"/>
                </a:rPr>
                <a:t>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QOZ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5394325" y="5876925"/>
            <a:ext cx="2994025" cy="536575"/>
            <a:chOff x="3398" y="3702"/>
            <a:chExt cx="1886" cy="338"/>
          </a:xfrm>
        </p:grpSpPr>
        <p:sp>
          <p:nvSpPr>
            <p:cNvPr id="11300" name="AutoShape 36"/>
            <p:cNvSpPr>
              <a:spLocks noChangeArrowheads="1"/>
            </p:cNvSpPr>
            <p:nvPr/>
          </p:nvSpPr>
          <p:spPr bwMode="auto">
            <a:xfrm>
              <a:off x="3398" y="3702"/>
              <a:ext cx="888" cy="338"/>
            </a:xfrm>
            <a:prstGeom prst="roundRect">
              <a:avLst>
                <a:gd name="adj" fmla="val 16667"/>
              </a:avLst>
            </a:prstGeom>
            <a:solidFill>
              <a:srgbClr val="FFEAD5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 dirty="0">
                  <a:latin typeface="Times New Roman" pitchFamily="18" charset="0"/>
                  <a:sym typeface="Symbol" pitchFamily="18" charset="2"/>
                </a:rPr>
                <a:t></a:t>
              </a:r>
              <a:r>
                <a:rPr lang="ru-RU" altLang="ru-RU" sz="2400" b="1" dirty="0">
                  <a:latin typeface="Times New Roman" pitchFamily="18" charset="0"/>
                </a:rPr>
                <a:t> </a:t>
              </a:r>
              <a:r>
                <a:rPr lang="en-US" altLang="ru-RU" sz="2400" b="1" i="1" dirty="0">
                  <a:latin typeface="Times New Roman" pitchFamily="18" charset="0"/>
                  <a:sym typeface="Symbol" pitchFamily="18" charset="2"/>
                </a:rPr>
                <a:t>SOP</a:t>
              </a:r>
              <a:endParaRPr lang="ru-RU" altLang="ru-RU" sz="2400" b="1" i="1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4396" y="3702"/>
              <a:ext cx="888" cy="338"/>
            </a:xfrm>
            <a:prstGeom prst="roundRect">
              <a:avLst>
                <a:gd name="adj" fmla="val 16667"/>
              </a:avLst>
            </a:prstGeom>
            <a:solidFill>
              <a:srgbClr val="FFEAD5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</a:t>
              </a:r>
              <a:r>
                <a:rPr lang="ru-RU" altLang="ru-RU" sz="2400" b="1">
                  <a:latin typeface="Times New Roman" pitchFamily="18" charset="0"/>
                </a:rPr>
                <a:t>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NOK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9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" y="1973706"/>
            <a:ext cx="7816258" cy="21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817581" y="620688"/>
            <a:ext cx="7175351" cy="20002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smtClean="0"/>
              <a:t>ИЗМЕРЕНИЕ  УГЛОВ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9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2824163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8420" name="Group 228"/>
          <p:cNvGrpSpPr>
            <a:grpSpLocks/>
          </p:cNvGrpSpPr>
          <p:nvPr/>
        </p:nvGrpSpPr>
        <p:grpSpPr bwMode="auto">
          <a:xfrm>
            <a:off x="984250" y="482600"/>
            <a:ext cx="7045325" cy="4505325"/>
            <a:chOff x="520" y="672"/>
            <a:chExt cx="4438" cy="2838"/>
          </a:xfrm>
        </p:grpSpPr>
        <p:grpSp>
          <p:nvGrpSpPr>
            <p:cNvPr id="8194" name="Group 2"/>
            <p:cNvGrpSpPr>
              <a:grpSpLocks/>
            </p:cNvGrpSpPr>
            <p:nvPr/>
          </p:nvGrpSpPr>
          <p:grpSpPr bwMode="auto">
            <a:xfrm>
              <a:off x="520" y="672"/>
              <a:ext cx="4438" cy="2838"/>
              <a:chOff x="520" y="672"/>
              <a:chExt cx="4438" cy="2838"/>
            </a:xfrm>
          </p:grpSpPr>
          <p:grpSp>
            <p:nvGrpSpPr>
              <p:cNvPr id="8195" name="Group 3"/>
              <p:cNvGrpSpPr>
                <a:grpSpLocks/>
              </p:cNvGrpSpPr>
              <p:nvPr/>
            </p:nvGrpSpPr>
            <p:grpSpPr bwMode="auto">
              <a:xfrm>
                <a:off x="520" y="672"/>
                <a:ext cx="4438" cy="2838"/>
                <a:chOff x="520" y="672"/>
                <a:chExt cx="4438" cy="2838"/>
              </a:xfrm>
            </p:grpSpPr>
            <p:grpSp>
              <p:nvGrpSpPr>
                <p:cNvPr id="8196" name="Group 4"/>
                <p:cNvGrpSpPr>
                  <a:grpSpLocks/>
                </p:cNvGrpSpPr>
                <p:nvPr/>
              </p:nvGrpSpPr>
              <p:grpSpPr bwMode="auto">
                <a:xfrm>
                  <a:off x="520" y="672"/>
                  <a:ext cx="4438" cy="2838"/>
                  <a:chOff x="520" y="672"/>
                  <a:chExt cx="4438" cy="2838"/>
                </a:xfrm>
              </p:grpSpPr>
              <p:grpSp>
                <p:nvGrpSpPr>
                  <p:cNvPr id="819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0" y="672"/>
                    <a:ext cx="4438" cy="2838"/>
                    <a:chOff x="520" y="672"/>
                    <a:chExt cx="4438" cy="2838"/>
                  </a:xfrm>
                </p:grpSpPr>
                <p:grpSp>
                  <p:nvGrpSpPr>
                    <p:cNvPr id="8198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0" y="672"/>
                      <a:ext cx="4438" cy="2838"/>
                      <a:chOff x="520" y="672"/>
                      <a:chExt cx="4438" cy="2838"/>
                    </a:xfrm>
                  </p:grpSpPr>
                  <p:grpSp>
                    <p:nvGrpSpPr>
                      <p:cNvPr id="8199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" y="672"/>
                        <a:ext cx="4438" cy="2838"/>
                        <a:chOff x="526" y="672"/>
                        <a:chExt cx="4438" cy="2838"/>
                      </a:xfrm>
                    </p:grpSpPr>
                    <p:grpSp>
                      <p:nvGrpSpPr>
                        <p:cNvPr id="8200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6" y="672"/>
                          <a:ext cx="4438" cy="2838"/>
                          <a:chOff x="528" y="672"/>
                          <a:chExt cx="4416" cy="2838"/>
                        </a:xfrm>
                      </p:grpSpPr>
                      <p:grpSp>
                        <p:nvGrpSpPr>
                          <p:cNvPr id="8201" name="Group 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28" y="672"/>
                            <a:ext cx="4416" cy="2838"/>
                            <a:chOff x="528" y="672"/>
                            <a:chExt cx="4416" cy="2838"/>
                          </a:xfrm>
                        </p:grpSpPr>
                        <p:grpSp>
                          <p:nvGrpSpPr>
                            <p:cNvPr id="8202" name="Group 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28" y="672"/>
                              <a:ext cx="4416" cy="2838"/>
                              <a:chOff x="528" y="672"/>
                              <a:chExt cx="4416" cy="2838"/>
                            </a:xfrm>
                          </p:grpSpPr>
                          <p:grpSp>
                            <p:nvGrpSpPr>
                              <p:cNvPr id="8203" name="Group 1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28" y="672"/>
                                <a:ext cx="4416" cy="2838"/>
                                <a:chOff x="528" y="672"/>
                                <a:chExt cx="4416" cy="2838"/>
                              </a:xfrm>
                            </p:grpSpPr>
                            <p:grpSp>
                              <p:nvGrpSpPr>
                                <p:cNvPr id="8204" name="Group 1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28" y="672"/>
                                  <a:ext cx="4416" cy="2838"/>
                                  <a:chOff x="528" y="672"/>
                                  <a:chExt cx="4416" cy="2838"/>
                                </a:xfrm>
                              </p:grpSpPr>
                              <p:grpSp>
                                <p:nvGrpSpPr>
                                  <p:cNvPr id="8205" name="Group 1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28" y="672"/>
                                    <a:ext cx="4416" cy="2838"/>
                                    <a:chOff x="528" y="672"/>
                                    <a:chExt cx="4416" cy="2838"/>
                                  </a:xfrm>
                                </p:grpSpPr>
                                <p:graphicFrame>
                                  <p:nvGraphicFramePr>
                                    <p:cNvPr id="8206" name="Object 14"/>
                                    <p:cNvGraphicFramePr>
                                      <a:graphicFrameLocks noChangeAspect="1"/>
                                    </p:cNvGraphicFramePr>
                                    <p:nvPr/>
                                  </p:nvGraphicFramePr>
                                  <p:xfrm>
                                    <a:off x="528" y="672"/>
                                    <a:ext cx="4416" cy="2838"/>
                                  </p:xfrm>
                                  <a:graphic>
                                    <a:graphicData uri="http://schemas.openxmlformats.org/presentationml/2006/ole">
                                      <mc:AlternateContent xmlns:mc="http://schemas.openxmlformats.org/markup-compatibility/2006">
                                        <mc:Choice xmlns:v="urn:schemas-microsoft-com:vml" Requires="v">
                                          <p:oleObj spid="_x0000_s1030" r:id="rId3" imgW="9525" imgH="9525" progId="">
                                            <p:embed/>
                                          </p:oleObj>
                                        </mc:Choice>
                                        <mc:Fallback>
                                          <p:oleObj r:id="rId3" imgW="9525" imgH="9525" progId="">
                                            <p:embed/>
                                            <p:pic>
                                              <p:nvPicPr>
                                                <p:cNvPr id="0" name=""/>
                                                <p:cNvPicPr>
                                                  <a:picLocks noChangeAspect="1" noChangeArrowheads="1"/>
                                                </p:cNvPicPr>
                                                <p:nvPr/>
                                              </p:nvPicPr>
                                              <p:blipFill>
                                                <a:blip r:embed="rId4">
                                                  <a:extLst>
                                                    <a:ext uri="{28A0092B-C50C-407E-A947-70E740481C1C}">
                                                      <a14:useLocalDpi xmlns:a14="http://schemas.microsoft.com/office/drawing/2010/main" val="0"/>
                                                    </a:ext>
                                                  </a:extLst>
                                                </a:blip>
                                                <a:srcRect/>
                                                <a:stretch>
                                                  <a:fillRect/>
                                                </a:stretch>
                                              </p:blipFill>
                                              <p:spPr bwMode="auto">
                                                <a:xfrm>
                                                  <a:off x="528" y="672"/>
                                                  <a:ext cx="4416" cy="2838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  <a:ext uri="{91240B29-F687-4F45-9708-019B960494DF}">
                                                    <a14:hiddenLine xmlns:a14="http://schemas.microsoft.com/office/drawing/2010/main" w="9525">
                                                      <a:solidFill>
                                                        <a:srgbClr val="006699"/>
                                                      </a:solidFill>
                                                      <a:miter lim="800000"/>
                                                      <a:headEnd/>
                                                      <a:tailEnd/>
                                                    </a14:hiddenLine>
                                                  </a:ext>
                                                </a:extLst>
                                              </p:spPr>
                                            </p:pic>
                                          </p:oleObj>
                                        </mc:Fallback>
                                      </mc:AlternateContent>
                                    </a:graphicData>
                                  </a:graphic>
                                </p:graphicFrame>
                                <p:sp>
                                  <p:nvSpPr>
                                    <p:cNvPr id="8207" name="Rectangle 1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588" y="864"/>
                                      <a:ext cx="306" cy="402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chemeClr val="tx1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8208" name="Rectangle 1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24" y="690"/>
                                    <a:ext cx="192" cy="204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209" name="Rectangle 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0" y="912"/>
                                  <a:ext cx="276" cy="396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ffectLst/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8210" name="Rectangl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20" y="1038"/>
                                <a:ext cx="336" cy="38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8211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86" y="690"/>
                              <a:ext cx="240" cy="528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821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8" y="1872"/>
                            <a:ext cx="432" cy="76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213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87" y="1801"/>
                          <a:ext cx="315" cy="85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214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02" y="2418"/>
                          <a:ext cx="36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ru-RU" altLang="ru-RU"/>
                            <a:t>О</a:t>
                          </a:r>
                          <a:endParaRPr lang="en-US" altLang="ru-RU"/>
                        </a:p>
                      </p:txBody>
                    </p:sp>
                  </p:grpSp>
                  <p:sp>
                    <p:nvSpPr>
                      <p:cNvPr id="8215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08" y="2250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16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8" y="1536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17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2" y="1632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18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6" y="1746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19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4" y="1884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0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18" y="2040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1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50" y="1494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2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8" y="1476"/>
                        <a:ext cx="132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3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0" y="1488"/>
                        <a:ext cx="144" cy="12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4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2" y="2040"/>
                        <a:ext cx="144" cy="12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5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4" y="1878"/>
                        <a:ext cx="144" cy="12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6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96" y="1734"/>
                        <a:ext cx="144" cy="12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6" y="1620"/>
                        <a:ext cx="144" cy="12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8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0" y="1530"/>
                        <a:ext cx="144" cy="12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29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12" y="2382"/>
                        <a:ext cx="126" cy="15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30" name="Oval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8" y="2208"/>
                        <a:ext cx="144" cy="14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31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00" y="2586"/>
                        <a:ext cx="126" cy="15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32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80" y="2580"/>
                        <a:ext cx="126" cy="15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233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 rot="4583300">
                      <a:off x="3718" y="2375"/>
                      <a:ext cx="24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6699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ru-RU" sz="1400" b="1"/>
                        <a:t>10</a:t>
                      </a:r>
                      <a:endParaRPr lang="en-US" altLang="ru-RU" sz="1400" b="1"/>
                    </a:p>
                  </p:txBody>
                </p:sp>
              </p:grpSp>
              <p:sp>
                <p:nvSpPr>
                  <p:cNvPr id="8234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00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2700" y="1752"/>
                  <a:ext cx="56" cy="9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36" name="Oval 44"/>
              <p:cNvSpPr>
                <a:spLocks noChangeArrowheads="1"/>
              </p:cNvSpPr>
              <p:nvPr/>
            </p:nvSpPr>
            <p:spPr bwMode="auto">
              <a:xfrm>
                <a:off x="2679" y="2634"/>
                <a:ext cx="50" cy="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419" name="Rectangle 227"/>
            <p:cNvSpPr>
              <a:spLocks noChangeArrowheads="1"/>
            </p:cNvSpPr>
            <p:nvPr/>
          </p:nvSpPr>
          <p:spPr bwMode="auto">
            <a:xfrm>
              <a:off x="534" y="2286"/>
              <a:ext cx="324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6543675" y="3609975"/>
            <a:ext cx="177800" cy="3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6540500" y="3571875"/>
            <a:ext cx="177800" cy="63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6540500" y="3530600"/>
            <a:ext cx="177800" cy="127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V="1">
            <a:off x="6540500" y="3495675"/>
            <a:ext cx="180975" cy="15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6534150" y="3416300"/>
            <a:ext cx="184150" cy="22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V="1">
            <a:off x="6518275" y="3378200"/>
            <a:ext cx="200025" cy="254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 flipV="1">
            <a:off x="6518275" y="3298825"/>
            <a:ext cx="177800" cy="22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V="1">
            <a:off x="6515100" y="3346450"/>
            <a:ext cx="184150" cy="190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V="1">
            <a:off x="6499225" y="3213100"/>
            <a:ext cx="187325" cy="31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V="1">
            <a:off x="6496050" y="3175000"/>
            <a:ext cx="184150" cy="31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flipV="1">
            <a:off x="6488113" y="3140075"/>
            <a:ext cx="180975" cy="365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V="1">
            <a:off x="6478588" y="3105150"/>
            <a:ext cx="174625" cy="365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 flipV="1">
            <a:off x="6459538" y="3030538"/>
            <a:ext cx="179387" cy="47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 flipV="1">
            <a:off x="6454775" y="2997200"/>
            <a:ext cx="174625" cy="47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V="1">
            <a:off x="6443663" y="2951163"/>
            <a:ext cx="182562" cy="650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6429375" y="2914650"/>
            <a:ext cx="174625" cy="666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V="1">
            <a:off x="6400800" y="2825750"/>
            <a:ext cx="173038" cy="762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6388100" y="2790825"/>
            <a:ext cx="171450" cy="762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 flipV="1">
            <a:off x="6373813" y="2759075"/>
            <a:ext cx="161925" cy="746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V="1">
            <a:off x="6357938" y="2728913"/>
            <a:ext cx="168275" cy="730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 flipV="1">
            <a:off x="6324600" y="2660650"/>
            <a:ext cx="161925" cy="730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 flipV="1">
            <a:off x="6302375" y="2619375"/>
            <a:ext cx="166688" cy="825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V="1">
            <a:off x="6291263" y="2581275"/>
            <a:ext cx="166687" cy="889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V="1">
            <a:off x="6276975" y="2552700"/>
            <a:ext cx="163513" cy="873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V="1">
            <a:off x="6240463" y="2482850"/>
            <a:ext cx="157162" cy="857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V="1">
            <a:off x="6224588" y="2449513"/>
            <a:ext cx="157162" cy="952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V="1">
            <a:off x="6205538" y="2420938"/>
            <a:ext cx="152400" cy="952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6183313" y="2382838"/>
            <a:ext cx="152400" cy="1031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 flipV="1">
            <a:off x="6135688" y="2314575"/>
            <a:ext cx="155575" cy="1063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 flipV="1">
            <a:off x="6110288" y="2292350"/>
            <a:ext cx="147637" cy="1031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8" name="Line 76"/>
          <p:cNvSpPr>
            <a:spLocks noChangeShapeType="1"/>
          </p:cNvSpPr>
          <p:nvPr/>
        </p:nvSpPr>
        <p:spPr bwMode="auto">
          <a:xfrm flipV="1">
            <a:off x="6092825" y="2255838"/>
            <a:ext cx="146050" cy="1063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69" name="Line 77"/>
          <p:cNvSpPr>
            <a:spLocks noChangeShapeType="1"/>
          </p:cNvSpPr>
          <p:nvPr/>
        </p:nvSpPr>
        <p:spPr bwMode="auto">
          <a:xfrm flipV="1">
            <a:off x="6069013" y="2227263"/>
            <a:ext cx="147637" cy="1111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0" name="Line 78"/>
          <p:cNvSpPr>
            <a:spLocks noChangeShapeType="1"/>
          </p:cNvSpPr>
          <p:nvPr/>
        </p:nvSpPr>
        <p:spPr bwMode="auto">
          <a:xfrm flipV="1">
            <a:off x="6024563" y="2157413"/>
            <a:ext cx="146050" cy="1206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1" name="Line 79"/>
          <p:cNvSpPr>
            <a:spLocks noChangeShapeType="1"/>
          </p:cNvSpPr>
          <p:nvPr/>
        </p:nvSpPr>
        <p:spPr bwMode="auto">
          <a:xfrm flipV="1">
            <a:off x="6000750" y="2122488"/>
            <a:ext cx="141288" cy="1238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2" name="Line 80"/>
          <p:cNvSpPr>
            <a:spLocks noChangeShapeType="1"/>
          </p:cNvSpPr>
          <p:nvPr/>
        </p:nvSpPr>
        <p:spPr bwMode="auto">
          <a:xfrm flipV="1">
            <a:off x="5981700" y="2097088"/>
            <a:ext cx="127000" cy="1206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auto">
          <a:xfrm flipV="1">
            <a:off x="5948363" y="2066925"/>
            <a:ext cx="13335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V="1">
            <a:off x="5895975" y="2009775"/>
            <a:ext cx="125413" cy="1333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auto">
          <a:xfrm flipV="1">
            <a:off x="5872163" y="1981200"/>
            <a:ext cx="123825" cy="1349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6" name="Line 84"/>
          <p:cNvSpPr>
            <a:spLocks noChangeShapeType="1"/>
          </p:cNvSpPr>
          <p:nvPr/>
        </p:nvSpPr>
        <p:spPr bwMode="auto">
          <a:xfrm flipV="1">
            <a:off x="5848350" y="1962150"/>
            <a:ext cx="11430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5821363" y="1930400"/>
            <a:ext cx="119062" cy="1381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 flipV="1">
            <a:off x="5772150" y="1882775"/>
            <a:ext cx="10160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auto">
          <a:xfrm flipV="1">
            <a:off x="5737225" y="1854200"/>
            <a:ext cx="111125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 flipV="1">
            <a:off x="5711825" y="1838325"/>
            <a:ext cx="104775" cy="142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 flipV="1">
            <a:off x="5676900" y="1812925"/>
            <a:ext cx="111125" cy="1524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5626100" y="1768475"/>
            <a:ext cx="104775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3" name="Line 91"/>
          <p:cNvSpPr>
            <a:spLocks noChangeShapeType="1"/>
          </p:cNvSpPr>
          <p:nvPr/>
        </p:nvSpPr>
        <p:spPr bwMode="auto">
          <a:xfrm flipV="1">
            <a:off x="5600700" y="1752600"/>
            <a:ext cx="98425" cy="1460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4" name="Line 92"/>
          <p:cNvSpPr>
            <a:spLocks noChangeShapeType="1"/>
          </p:cNvSpPr>
          <p:nvPr/>
        </p:nvSpPr>
        <p:spPr bwMode="auto">
          <a:xfrm flipV="1">
            <a:off x="5568950" y="1733550"/>
            <a:ext cx="101600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5" name="Line 93"/>
          <p:cNvSpPr>
            <a:spLocks noChangeShapeType="1"/>
          </p:cNvSpPr>
          <p:nvPr/>
        </p:nvSpPr>
        <p:spPr bwMode="auto">
          <a:xfrm flipV="1">
            <a:off x="5534025" y="1704975"/>
            <a:ext cx="9525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6" name="Line 94"/>
          <p:cNvSpPr>
            <a:spLocks noChangeShapeType="1"/>
          </p:cNvSpPr>
          <p:nvPr/>
        </p:nvSpPr>
        <p:spPr bwMode="auto">
          <a:xfrm flipV="1">
            <a:off x="5464175" y="1660525"/>
            <a:ext cx="8890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7" name="Line 95"/>
          <p:cNvSpPr>
            <a:spLocks noChangeShapeType="1"/>
          </p:cNvSpPr>
          <p:nvPr/>
        </p:nvSpPr>
        <p:spPr bwMode="auto">
          <a:xfrm flipV="1">
            <a:off x="5435600" y="1647825"/>
            <a:ext cx="7620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8" name="Line 96"/>
          <p:cNvSpPr>
            <a:spLocks noChangeShapeType="1"/>
          </p:cNvSpPr>
          <p:nvPr/>
        </p:nvSpPr>
        <p:spPr bwMode="auto">
          <a:xfrm flipV="1">
            <a:off x="5407025" y="1625600"/>
            <a:ext cx="82550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89" name="Line 97"/>
          <p:cNvSpPr>
            <a:spLocks noChangeShapeType="1"/>
          </p:cNvSpPr>
          <p:nvPr/>
        </p:nvSpPr>
        <p:spPr bwMode="auto">
          <a:xfrm flipV="1">
            <a:off x="5375275" y="1609725"/>
            <a:ext cx="79375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0" name="Line 98"/>
          <p:cNvSpPr>
            <a:spLocks noChangeShapeType="1"/>
          </p:cNvSpPr>
          <p:nvPr/>
        </p:nvSpPr>
        <p:spPr bwMode="auto">
          <a:xfrm flipV="1">
            <a:off x="5305425" y="1571625"/>
            <a:ext cx="76200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1" name="Line 99"/>
          <p:cNvSpPr>
            <a:spLocks noChangeShapeType="1"/>
          </p:cNvSpPr>
          <p:nvPr/>
        </p:nvSpPr>
        <p:spPr bwMode="auto">
          <a:xfrm flipV="1">
            <a:off x="5276850" y="1555750"/>
            <a:ext cx="66675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2" name="Line 100"/>
          <p:cNvSpPr>
            <a:spLocks noChangeShapeType="1"/>
          </p:cNvSpPr>
          <p:nvPr/>
        </p:nvSpPr>
        <p:spPr bwMode="auto">
          <a:xfrm flipV="1">
            <a:off x="5238750" y="1546225"/>
            <a:ext cx="66675" cy="158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3" name="Line 101"/>
          <p:cNvSpPr>
            <a:spLocks noChangeShapeType="1"/>
          </p:cNvSpPr>
          <p:nvPr/>
        </p:nvSpPr>
        <p:spPr bwMode="auto">
          <a:xfrm flipV="1">
            <a:off x="5203825" y="1527175"/>
            <a:ext cx="69850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4" name="Line 102"/>
          <p:cNvSpPr>
            <a:spLocks noChangeShapeType="1"/>
          </p:cNvSpPr>
          <p:nvPr/>
        </p:nvSpPr>
        <p:spPr bwMode="auto">
          <a:xfrm flipV="1">
            <a:off x="5127625" y="1501775"/>
            <a:ext cx="63500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" name="Line 103"/>
          <p:cNvSpPr>
            <a:spLocks noChangeShapeType="1"/>
          </p:cNvSpPr>
          <p:nvPr/>
        </p:nvSpPr>
        <p:spPr bwMode="auto">
          <a:xfrm flipV="1">
            <a:off x="5092700" y="1476375"/>
            <a:ext cx="66675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6" name="Line 104"/>
          <p:cNvSpPr>
            <a:spLocks noChangeShapeType="1"/>
          </p:cNvSpPr>
          <p:nvPr/>
        </p:nvSpPr>
        <p:spPr bwMode="auto">
          <a:xfrm flipV="1">
            <a:off x="5067300" y="1473200"/>
            <a:ext cx="50800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7" name="Line 105"/>
          <p:cNvSpPr>
            <a:spLocks noChangeShapeType="1"/>
          </p:cNvSpPr>
          <p:nvPr/>
        </p:nvSpPr>
        <p:spPr bwMode="auto">
          <a:xfrm flipV="1">
            <a:off x="5032375" y="1457325"/>
            <a:ext cx="4762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8" name="Line 106"/>
          <p:cNvSpPr>
            <a:spLocks noChangeShapeType="1"/>
          </p:cNvSpPr>
          <p:nvPr/>
        </p:nvSpPr>
        <p:spPr bwMode="auto">
          <a:xfrm flipH="1">
            <a:off x="4959350" y="1441450"/>
            <a:ext cx="38100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9" name="Line 107"/>
          <p:cNvSpPr>
            <a:spLocks noChangeShapeType="1"/>
          </p:cNvSpPr>
          <p:nvPr/>
        </p:nvSpPr>
        <p:spPr bwMode="auto">
          <a:xfrm flipH="1">
            <a:off x="4927600" y="1431925"/>
            <a:ext cx="34925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0" name="Line 108"/>
          <p:cNvSpPr>
            <a:spLocks noChangeShapeType="1"/>
          </p:cNvSpPr>
          <p:nvPr/>
        </p:nvSpPr>
        <p:spPr bwMode="auto">
          <a:xfrm flipH="1">
            <a:off x="4892675" y="1425575"/>
            <a:ext cx="28575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1" name="Line 109"/>
          <p:cNvSpPr>
            <a:spLocks noChangeShapeType="1"/>
          </p:cNvSpPr>
          <p:nvPr/>
        </p:nvSpPr>
        <p:spPr bwMode="auto">
          <a:xfrm flipH="1">
            <a:off x="4857750" y="1416050"/>
            <a:ext cx="2222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2" name="Line 110"/>
          <p:cNvSpPr>
            <a:spLocks noChangeShapeType="1"/>
          </p:cNvSpPr>
          <p:nvPr/>
        </p:nvSpPr>
        <p:spPr bwMode="auto">
          <a:xfrm flipH="1">
            <a:off x="4775200" y="1403350"/>
            <a:ext cx="25400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3" name="Line 111"/>
          <p:cNvSpPr>
            <a:spLocks noChangeShapeType="1"/>
          </p:cNvSpPr>
          <p:nvPr/>
        </p:nvSpPr>
        <p:spPr bwMode="auto">
          <a:xfrm flipH="1">
            <a:off x="4740275" y="1393825"/>
            <a:ext cx="2222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4" name="Line 112"/>
          <p:cNvSpPr>
            <a:spLocks noChangeShapeType="1"/>
          </p:cNvSpPr>
          <p:nvPr/>
        </p:nvSpPr>
        <p:spPr bwMode="auto">
          <a:xfrm flipH="1">
            <a:off x="4708525" y="1387475"/>
            <a:ext cx="15875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5" name="Line 113"/>
          <p:cNvSpPr>
            <a:spLocks noChangeShapeType="1"/>
          </p:cNvSpPr>
          <p:nvPr/>
        </p:nvSpPr>
        <p:spPr bwMode="auto">
          <a:xfrm flipH="1">
            <a:off x="4670425" y="1384300"/>
            <a:ext cx="15875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6" name="Line 114"/>
          <p:cNvSpPr>
            <a:spLocks noChangeShapeType="1"/>
          </p:cNvSpPr>
          <p:nvPr/>
        </p:nvSpPr>
        <p:spPr bwMode="auto">
          <a:xfrm flipH="1">
            <a:off x="4591050" y="1374775"/>
            <a:ext cx="12700" cy="1873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7" name="Line 115"/>
          <p:cNvSpPr>
            <a:spLocks noChangeShapeType="1"/>
          </p:cNvSpPr>
          <p:nvPr/>
        </p:nvSpPr>
        <p:spPr bwMode="auto">
          <a:xfrm flipH="1">
            <a:off x="4552950" y="1371600"/>
            <a:ext cx="12700" cy="1841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8" name="Line 116"/>
          <p:cNvSpPr>
            <a:spLocks noChangeShapeType="1"/>
          </p:cNvSpPr>
          <p:nvPr/>
        </p:nvSpPr>
        <p:spPr bwMode="auto">
          <a:xfrm flipH="1">
            <a:off x="4518025" y="1374775"/>
            <a:ext cx="3175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09" name="Line 117"/>
          <p:cNvSpPr>
            <a:spLocks noChangeShapeType="1"/>
          </p:cNvSpPr>
          <p:nvPr/>
        </p:nvSpPr>
        <p:spPr bwMode="auto">
          <a:xfrm>
            <a:off x="4476750" y="1365250"/>
            <a:ext cx="0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0" name="Line 118"/>
          <p:cNvSpPr>
            <a:spLocks noChangeShapeType="1"/>
          </p:cNvSpPr>
          <p:nvPr/>
        </p:nvSpPr>
        <p:spPr bwMode="auto">
          <a:xfrm>
            <a:off x="4394200" y="1374775"/>
            <a:ext cx="0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1" name="Line 119"/>
          <p:cNvSpPr>
            <a:spLocks noChangeShapeType="1"/>
          </p:cNvSpPr>
          <p:nvPr/>
        </p:nvSpPr>
        <p:spPr bwMode="auto">
          <a:xfrm>
            <a:off x="4359275" y="1381125"/>
            <a:ext cx="3175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2" name="Line 120"/>
          <p:cNvSpPr>
            <a:spLocks noChangeShapeType="1"/>
          </p:cNvSpPr>
          <p:nvPr/>
        </p:nvSpPr>
        <p:spPr bwMode="auto">
          <a:xfrm>
            <a:off x="4318000" y="1377950"/>
            <a:ext cx="6350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3" name="Line 121"/>
          <p:cNvSpPr>
            <a:spLocks noChangeShapeType="1"/>
          </p:cNvSpPr>
          <p:nvPr/>
        </p:nvSpPr>
        <p:spPr bwMode="auto">
          <a:xfrm>
            <a:off x="4276725" y="1381125"/>
            <a:ext cx="12700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4" name="Line 122"/>
          <p:cNvSpPr>
            <a:spLocks noChangeShapeType="1"/>
          </p:cNvSpPr>
          <p:nvPr/>
        </p:nvSpPr>
        <p:spPr bwMode="auto">
          <a:xfrm>
            <a:off x="4200525" y="1387475"/>
            <a:ext cx="1587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5" name="Line 123"/>
          <p:cNvSpPr>
            <a:spLocks noChangeShapeType="1"/>
          </p:cNvSpPr>
          <p:nvPr/>
        </p:nvSpPr>
        <p:spPr bwMode="auto">
          <a:xfrm>
            <a:off x="4168775" y="1390650"/>
            <a:ext cx="12700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6" name="Line 124"/>
          <p:cNvSpPr>
            <a:spLocks noChangeShapeType="1"/>
          </p:cNvSpPr>
          <p:nvPr/>
        </p:nvSpPr>
        <p:spPr bwMode="auto">
          <a:xfrm>
            <a:off x="4130675" y="1390650"/>
            <a:ext cx="19050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7" name="Line 125"/>
          <p:cNvSpPr>
            <a:spLocks noChangeShapeType="1"/>
          </p:cNvSpPr>
          <p:nvPr/>
        </p:nvSpPr>
        <p:spPr bwMode="auto">
          <a:xfrm>
            <a:off x="4098925" y="1409700"/>
            <a:ext cx="22225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8" name="Line 126"/>
          <p:cNvSpPr>
            <a:spLocks noChangeShapeType="1"/>
          </p:cNvSpPr>
          <p:nvPr/>
        </p:nvSpPr>
        <p:spPr bwMode="auto">
          <a:xfrm>
            <a:off x="4033838" y="1411288"/>
            <a:ext cx="25400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19" name="Line 127"/>
          <p:cNvSpPr>
            <a:spLocks noChangeShapeType="1"/>
          </p:cNvSpPr>
          <p:nvPr/>
        </p:nvSpPr>
        <p:spPr bwMode="auto">
          <a:xfrm>
            <a:off x="3992563" y="1419225"/>
            <a:ext cx="30162" cy="1762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0" name="Line 128"/>
          <p:cNvSpPr>
            <a:spLocks noChangeShapeType="1"/>
          </p:cNvSpPr>
          <p:nvPr/>
        </p:nvSpPr>
        <p:spPr bwMode="auto">
          <a:xfrm>
            <a:off x="3906838" y="1439863"/>
            <a:ext cx="36512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1" name="Line 129"/>
          <p:cNvSpPr>
            <a:spLocks noChangeShapeType="1"/>
          </p:cNvSpPr>
          <p:nvPr/>
        </p:nvSpPr>
        <p:spPr bwMode="auto">
          <a:xfrm>
            <a:off x="3949700" y="1425575"/>
            <a:ext cx="2857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3824288" y="1462088"/>
            <a:ext cx="42862" cy="1666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3" name="Line 131"/>
          <p:cNvSpPr>
            <a:spLocks noChangeShapeType="1"/>
          </p:cNvSpPr>
          <p:nvPr/>
        </p:nvSpPr>
        <p:spPr bwMode="auto">
          <a:xfrm>
            <a:off x="3783013" y="1471613"/>
            <a:ext cx="50800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4" name="Line 132"/>
          <p:cNvSpPr>
            <a:spLocks noChangeShapeType="1"/>
          </p:cNvSpPr>
          <p:nvPr/>
        </p:nvSpPr>
        <p:spPr bwMode="auto">
          <a:xfrm>
            <a:off x="3746500" y="1487488"/>
            <a:ext cx="49213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5" name="Line 133"/>
          <p:cNvSpPr>
            <a:spLocks noChangeShapeType="1"/>
          </p:cNvSpPr>
          <p:nvPr/>
        </p:nvSpPr>
        <p:spPr bwMode="auto">
          <a:xfrm>
            <a:off x="3705225" y="1492250"/>
            <a:ext cx="57150" cy="1730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6" name="Line 134"/>
          <p:cNvSpPr>
            <a:spLocks noChangeShapeType="1"/>
          </p:cNvSpPr>
          <p:nvPr/>
        </p:nvSpPr>
        <p:spPr bwMode="auto">
          <a:xfrm>
            <a:off x="3511550" y="1576388"/>
            <a:ext cx="79375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7" name="Line 135"/>
          <p:cNvSpPr>
            <a:spLocks noChangeShapeType="1"/>
          </p:cNvSpPr>
          <p:nvPr/>
        </p:nvSpPr>
        <p:spPr bwMode="auto">
          <a:xfrm>
            <a:off x="3551238" y="1563688"/>
            <a:ext cx="68262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8" name="Line 136"/>
          <p:cNvSpPr>
            <a:spLocks noChangeShapeType="1"/>
          </p:cNvSpPr>
          <p:nvPr/>
        </p:nvSpPr>
        <p:spPr bwMode="auto">
          <a:xfrm>
            <a:off x="3582988" y="1544638"/>
            <a:ext cx="65087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29" name="Line 137"/>
          <p:cNvSpPr>
            <a:spLocks noChangeShapeType="1"/>
          </p:cNvSpPr>
          <p:nvPr/>
        </p:nvSpPr>
        <p:spPr bwMode="auto">
          <a:xfrm>
            <a:off x="3619500" y="1525588"/>
            <a:ext cx="63500" cy="1666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0" name="Line 138"/>
          <p:cNvSpPr>
            <a:spLocks noChangeShapeType="1"/>
          </p:cNvSpPr>
          <p:nvPr/>
        </p:nvSpPr>
        <p:spPr bwMode="auto">
          <a:xfrm>
            <a:off x="3440113" y="1606550"/>
            <a:ext cx="80962" cy="1603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1" name="Line 139"/>
          <p:cNvSpPr>
            <a:spLocks noChangeShapeType="1"/>
          </p:cNvSpPr>
          <p:nvPr/>
        </p:nvSpPr>
        <p:spPr bwMode="auto">
          <a:xfrm>
            <a:off x="3409950" y="1620838"/>
            <a:ext cx="82550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2" name="Line 140"/>
          <p:cNvSpPr>
            <a:spLocks noChangeShapeType="1"/>
          </p:cNvSpPr>
          <p:nvPr/>
        </p:nvSpPr>
        <p:spPr bwMode="auto">
          <a:xfrm>
            <a:off x="3368675" y="1639888"/>
            <a:ext cx="85725" cy="1603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3" name="Line 141"/>
          <p:cNvSpPr>
            <a:spLocks noChangeShapeType="1"/>
          </p:cNvSpPr>
          <p:nvPr/>
        </p:nvSpPr>
        <p:spPr bwMode="auto">
          <a:xfrm>
            <a:off x="3333750" y="1666875"/>
            <a:ext cx="82550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4" name="Line 142"/>
          <p:cNvSpPr>
            <a:spLocks noChangeShapeType="1"/>
          </p:cNvSpPr>
          <p:nvPr/>
        </p:nvSpPr>
        <p:spPr bwMode="auto">
          <a:xfrm>
            <a:off x="3267075" y="1700213"/>
            <a:ext cx="8890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5" name="Line 143"/>
          <p:cNvSpPr>
            <a:spLocks noChangeShapeType="1"/>
          </p:cNvSpPr>
          <p:nvPr/>
        </p:nvSpPr>
        <p:spPr bwMode="auto">
          <a:xfrm>
            <a:off x="3233738" y="1714500"/>
            <a:ext cx="98425" cy="1635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6" name="Line 144"/>
          <p:cNvSpPr>
            <a:spLocks noChangeShapeType="1"/>
          </p:cNvSpPr>
          <p:nvPr/>
        </p:nvSpPr>
        <p:spPr bwMode="auto">
          <a:xfrm>
            <a:off x="3211513" y="1744663"/>
            <a:ext cx="90487" cy="1508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7" name="Line 145"/>
          <p:cNvSpPr>
            <a:spLocks noChangeShapeType="1"/>
          </p:cNvSpPr>
          <p:nvPr/>
        </p:nvSpPr>
        <p:spPr bwMode="auto">
          <a:xfrm>
            <a:off x="3178175" y="1763713"/>
            <a:ext cx="98425" cy="1524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8" name="Line 146"/>
          <p:cNvSpPr>
            <a:spLocks noChangeShapeType="1"/>
          </p:cNvSpPr>
          <p:nvPr/>
        </p:nvSpPr>
        <p:spPr bwMode="auto">
          <a:xfrm>
            <a:off x="3114675" y="1806575"/>
            <a:ext cx="96838" cy="142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39" name="Line 147"/>
          <p:cNvSpPr>
            <a:spLocks noChangeShapeType="1"/>
          </p:cNvSpPr>
          <p:nvPr/>
        </p:nvSpPr>
        <p:spPr bwMode="auto">
          <a:xfrm>
            <a:off x="3082925" y="1830388"/>
            <a:ext cx="103188" cy="1460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0" name="Line 148"/>
          <p:cNvSpPr>
            <a:spLocks noChangeShapeType="1"/>
          </p:cNvSpPr>
          <p:nvPr/>
        </p:nvSpPr>
        <p:spPr bwMode="auto">
          <a:xfrm>
            <a:off x="3054350" y="1852613"/>
            <a:ext cx="104775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3019425" y="1878013"/>
            <a:ext cx="106363" cy="142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2" name="Line 150"/>
          <p:cNvSpPr>
            <a:spLocks noChangeShapeType="1"/>
          </p:cNvSpPr>
          <p:nvPr/>
        </p:nvSpPr>
        <p:spPr bwMode="auto">
          <a:xfrm>
            <a:off x="2955925" y="1931988"/>
            <a:ext cx="114300" cy="1381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3" name="Line 151"/>
          <p:cNvSpPr>
            <a:spLocks noChangeShapeType="1"/>
          </p:cNvSpPr>
          <p:nvPr/>
        </p:nvSpPr>
        <p:spPr bwMode="auto">
          <a:xfrm>
            <a:off x="2924175" y="1954213"/>
            <a:ext cx="119063" cy="1412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4" name="Line 152"/>
          <p:cNvSpPr>
            <a:spLocks noChangeShapeType="1"/>
          </p:cNvSpPr>
          <p:nvPr/>
        </p:nvSpPr>
        <p:spPr bwMode="auto">
          <a:xfrm>
            <a:off x="2890838" y="1985963"/>
            <a:ext cx="12065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5" name="Line 153"/>
          <p:cNvSpPr>
            <a:spLocks noChangeShapeType="1"/>
          </p:cNvSpPr>
          <p:nvPr/>
        </p:nvSpPr>
        <p:spPr bwMode="auto">
          <a:xfrm>
            <a:off x="2857500" y="2016125"/>
            <a:ext cx="130175" cy="1333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6" name="Line 154"/>
          <p:cNvSpPr>
            <a:spLocks noChangeShapeType="1"/>
          </p:cNvSpPr>
          <p:nvPr/>
        </p:nvSpPr>
        <p:spPr bwMode="auto">
          <a:xfrm>
            <a:off x="2808288" y="2074863"/>
            <a:ext cx="125412" cy="1238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7" name="Line 155"/>
          <p:cNvSpPr>
            <a:spLocks noChangeShapeType="1"/>
          </p:cNvSpPr>
          <p:nvPr/>
        </p:nvSpPr>
        <p:spPr bwMode="auto">
          <a:xfrm>
            <a:off x="2776538" y="2095500"/>
            <a:ext cx="133350" cy="1270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8" name="Line 156"/>
          <p:cNvSpPr>
            <a:spLocks noChangeShapeType="1"/>
          </p:cNvSpPr>
          <p:nvPr/>
        </p:nvSpPr>
        <p:spPr bwMode="auto">
          <a:xfrm>
            <a:off x="2755900" y="2125663"/>
            <a:ext cx="133350" cy="1254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49" name="Line 157"/>
          <p:cNvSpPr>
            <a:spLocks noChangeShapeType="1"/>
          </p:cNvSpPr>
          <p:nvPr/>
        </p:nvSpPr>
        <p:spPr bwMode="auto">
          <a:xfrm>
            <a:off x="2727325" y="2157413"/>
            <a:ext cx="134938" cy="1174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0" name="Line 158"/>
          <p:cNvSpPr>
            <a:spLocks noChangeShapeType="1"/>
          </p:cNvSpPr>
          <p:nvPr/>
        </p:nvSpPr>
        <p:spPr bwMode="auto">
          <a:xfrm>
            <a:off x="2676525" y="2224088"/>
            <a:ext cx="139700" cy="1063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1" name="Line 159"/>
          <p:cNvSpPr>
            <a:spLocks noChangeShapeType="1"/>
          </p:cNvSpPr>
          <p:nvPr/>
        </p:nvSpPr>
        <p:spPr bwMode="auto">
          <a:xfrm>
            <a:off x="2649538" y="2249488"/>
            <a:ext cx="144462" cy="1143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2630488" y="2282825"/>
            <a:ext cx="138112" cy="1031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3" name="Line 161"/>
          <p:cNvSpPr>
            <a:spLocks noChangeShapeType="1"/>
          </p:cNvSpPr>
          <p:nvPr/>
        </p:nvSpPr>
        <p:spPr bwMode="auto">
          <a:xfrm>
            <a:off x="2601913" y="2314575"/>
            <a:ext cx="147637" cy="1063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4" name="Line 162"/>
          <p:cNvSpPr>
            <a:spLocks noChangeShapeType="1"/>
          </p:cNvSpPr>
          <p:nvPr/>
        </p:nvSpPr>
        <p:spPr bwMode="auto">
          <a:xfrm>
            <a:off x="2557463" y="2381250"/>
            <a:ext cx="153987" cy="1095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5" name="Line 163"/>
          <p:cNvSpPr>
            <a:spLocks noChangeShapeType="1"/>
          </p:cNvSpPr>
          <p:nvPr/>
        </p:nvSpPr>
        <p:spPr bwMode="auto">
          <a:xfrm>
            <a:off x="2530475" y="2416175"/>
            <a:ext cx="146050" cy="936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6" name="Line 164"/>
          <p:cNvSpPr>
            <a:spLocks noChangeShapeType="1"/>
          </p:cNvSpPr>
          <p:nvPr/>
        </p:nvSpPr>
        <p:spPr bwMode="auto">
          <a:xfrm>
            <a:off x="2511425" y="2444750"/>
            <a:ext cx="150813" cy="936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7" name="Line 165"/>
          <p:cNvSpPr>
            <a:spLocks noChangeShapeType="1"/>
          </p:cNvSpPr>
          <p:nvPr/>
        </p:nvSpPr>
        <p:spPr bwMode="auto">
          <a:xfrm>
            <a:off x="2486025" y="2478088"/>
            <a:ext cx="157163" cy="1000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8" name="Line 166"/>
          <p:cNvSpPr>
            <a:spLocks noChangeShapeType="1"/>
          </p:cNvSpPr>
          <p:nvPr/>
        </p:nvSpPr>
        <p:spPr bwMode="auto">
          <a:xfrm>
            <a:off x="2451100" y="2551113"/>
            <a:ext cx="160338" cy="952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59" name="Line 167"/>
          <p:cNvSpPr>
            <a:spLocks noChangeShapeType="1"/>
          </p:cNvSpPr>
          <p:nvPr/>
        </p:nvSpPr>
        <p:spPr bwMode="auto">
          <a:xfrm>
            <a:off x="2430463" y="2587625"/>
            <a:ext cx="160337" cy="904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0" name="Line 168"/>
          <p:cNvSpPr>
            <a:spLocks noChangeShapeType="1"/>
          </p:cNvSpPr>
          <p:nvPr/>
        </p:nvSpPr>
        <p:spPr bwMode="auto">
          <a:xfrm>
            <a:off x="2414588" y="2619375"/>
            <a:ext cx="160337" cy="857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1" name="Line 169"/>
          <p:cNvSpPr>
            <a:spLocks noChangeShapeType="1"/>
          </p:cNvSpPr>
          <p:nvPr/>
        </p:nvSpPr>
        <p:spPr bwMode="auto">
          <a:xfrm>
            <a:off x="2397125" y="2652713"/>
            <a:ext cx="155575" cy="793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2" name="Line 170"/>
          <p:cNvSpPr>
            <a:spLocks noChangeShapeType="1"/>
          </p:cNvSpPr>
          <p:nvPr/>
        </p:nvSpPr>
        <p:spPr bwMode="auto">
          <a:xfrm>
            <a:off x="2368550" y="2727325"/>
            <a:ext cx="166688" cy="714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3" name="Line 171"/>
          <p:cNvSpPr>
            <a:spLocks noChangeShapeType="1"/>
          </p:cNvSpPr>
          <p:nvPr/>
        </p:nvSpPr>
        <p:spPr bwMode="auto">
          <a:xfrm>
            <a:off x="2349500" y="2757488"/>
            <a:ext cx="165100" cy="730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4" name="Line 172"/>
          <p:cNvSpPr>
            <a:spLocks noChangeShapeType="1"/>
          </p:cNvSpPr>
          <p:nvPr/>
        </p:nvSpPr>
        <p:spPr bwMode="auto">
          <a:xfrm>
            <a:off x="2333625" y="2787650"/>
            <a:ext cx="171450" cy="793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5" name="Line 173"/>
          <p:cNvSpPr>
            <a:spLocks noChangeShapeType="1"/>
          </p:cNvSpPr>
          <p:nvPr/>
        </p:nvSpPr>
        <p:spPr bwMode="auto">
          <a:xfrm>
            <a:off x="2319338" y="2824163"/>
            <a:ext cx="171450" cy="762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6" name="Line 174"/>
          <p:cNvSpPr>
            <a:spLocks noChangeShapeType="1"/>
          </p:cNvSpPr>
          <p:nvPr/>
        </p:nvSpPr>
        <p:spPr bwMode="auto">
          <a:xfrm>
            <a:off x="2295525" y="2892425"/>
            <a:ext cx="168275" cy="682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7" name="Line 175"/>
          <p:cNvSpPr>
            <a:spLocks noChangeShapeType="1"/>
          </p:cNvSpPr>
          <p:nvPr/>
        </p:nvSpPr>
        <p:spPr bwMode="auto">
          <a:xfrm>
            <a:off x="2282825" y="2933700"/>
            <a:ext cx="165100" cy="587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8" name="Line 176"/>
          <p:cNvSpPr>
            <a:spLocks noChangeShapeType="1"/>
          </p:cNvSpPr>
          <p:nvPr/>
        </p:nvSpPr>
        <p:spPr bwMode="auto">
          <a:xfrm>
            <a:off x="2266950" y="2971800"/>
            <a:ext cx="165100" cy="587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69" name="Line 177"/>
          <p:cNvSpPr>
            <a:spLocks noChangeShapeType="1"/>
          </p:cNvSpPr>
          <p:nvPr/>
        </p:nvSpPr>
        <p:spPr bwMode="auto">
          <a:xfrm>
            <a:off x="2263775" y="3019425"/>
            <a:ext cx="153988" cy="44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0" name="Line 178"/>
          <p:cNvSpPr>
            <a:spLocks noChangeShapeType="1"/>
          </p:cNvSpPr>
          <p:nvPr/>
        </p:nvSpPr>
        <p:spPr bwMode="auto">
          <a:xfrm>
            <a:off x="2233613" y="3095625"/>
            <a:ext cx="173037" cy="44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1" name="Line 179"/>
          <p:cNvSpPr>
            <a:spLocks noChangeShapeType="1"/>
          </p:cNvSpPr>
          <p:nvPr/>
        </p:nvSpPr>
        <p:spPr bwMode="auto">
          <a:xfrm>
            <a:off x="2224088" y="3130550"/>
            <a:ext cx="173037" cy="41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2" name="Line 180"/>
          <p:cNvSpPr>
            <a:spLocks noChangeShapeType="1"/>
          </p:cNvSpPr>
          <p:nvPr/>
        </p:nvSpPr>
        <p:spPr bwMode="auto">
          <a:xfrm>
            <a:off x="2211388" y="3168650"/>
            <a:ext cx="188912" cy="396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3" name="Line 181"/>
          <p:cNvSpPr>
            <a:spLocks noChangeShapeType="1"/>
          </p:cNvSpPr>
          <p:nvPr/>
        </p:nvSpPr>
        <p:spPr bwMode="auto">
          <a:xfrm>
            <a:off x="2205038" y="3211513"/>
            <a:ext cx="180975" cy="28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4" name="Line 182"/>
          <p:cNvSpPr>
            <a:spLocks noChangeShapeType="1"/>
          </p:cNvSpPr>
          <p:nvPr/>
        </p:nvSpPr>
        <p:spPr bwMode="auto">
          <a:xfrm>
            <a:off x="2187575" y="3289300"/>
            <a:ext cx="184150" cy="22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5" name="Line 183"/>
          <p:cNvSpPr>
            <a:spLocks noChangeShapeType="1"/>
          </p:cNvSpPr>
          <p:nvPr/>
        </p:nvSpPr>
        <p:spPr bwMode="auto">
          <a:xfrm>
            <a:off x="2182813" y="3328988"/>
            <a:ext cx="184150" cy="206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6" name="Line 184"/>
          <p:cNvSpPr>
            <a:spLocks noChangeShapeType="1"/>
          </p:cNvSpPr>
          <p:nvPr/>
        </p:nvSpPr>
        <p:spPr bwMode="auto">
          <a:xfrm>
            <a:off x="2181225" y="3367088"/>
            <a:ext cx="177800" cy="206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7" name="Line 185"/>
          <p:cNvSpPr>
            <a:spLocks noChangeShapeType="1"/>
          </p:cNvSpPr>
          <p:nvPr/>
        </p:nvSpPr>
        <p:spPr bwMode="auto">
          <a:xfrm>
            <a:off x="2176463" y="3411538"/>
            <a:ext cx="176212" cy="174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8" name="Line 186"/>
          <p:cNvSpPr>
            <a:spLocks noChangeShapeType="1"/>
          </p:cNvSpPr>
          <p:nvPr/>
        </p:nvSpPr>
        <p:spPr bwMode="auto">
          <a:xfrm>
            <a:off x="2168525" y="3492500"/>
            <a:ext cx="179388" cy="95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79" name="Line 187"/>
          <p:cNvSpPr>
            <a:spLocks noChangeShapeType="1"/>
          </p:cNvSpPr>
          <p:nvPr/>
        </p:nvSpPr>
        <p:spPr bwMode="auto">
          <a:xfrm>
            <a:off x="2171700" y="3538538"/>
            <a:ext cx="17145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80" name="Line 188"/>
          <p:cNvSpPr>
            <a:spLocks noChangeShapeType="1"/>
          </p:cNvSpPr>
          <p:nvPr/>
        </p:nvSpPr>
        <p:spPr bwMode="auto">
          <a:xfrm flipV="1">
            <a:off x="2162175" y="3571875"/>
            <a:ext cx="180975" cy="15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81" name="Line 189"/>
          <p:cNvSpPr>
            <a:spLocks noChangeShapeType="1"/>
          </p:cNvSpPr>
          <p:nvPr/>
        </p:nvSpPr>
        <p:spPr bwMode="auto">
          <a:xfrm>
            <a:off x="2166938" y="3616325"/>
            <a:ext cx="1778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82" name="Text Box 190"/>
          <p:cNvSpPr txBox="1">
            <a:spLocks noChangeArrowheads="1"/>
          </p:cNvSpPr>
          <p:nvPr/>
        </p:nvSpPr>
        <p:spPr bwMode="auto">
          <a:xfrm rot="5572564">
            <a:off x="6016625" y="3492501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0</a:t>
            </a:r>
          </a:p>
        </p:txBody>
      </p:sp>
      <p:sp>
        <p:nvSpPr>
          <p:cNvPr id="8383" name="Text Box 191"/>
          <p:cNvSpPr txBox="1">
            <a:spLocks noChangeArrowheads="1"/>
          </p:cNvSpPr>
          <p:nvPr/>
        </p:nvSpPr>
        <p:spPr bwMode="auto">
          <a:xfrm rot="4795047">
            <a:off x="5959475" y="3168651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10</a:t>
            </a:r>
          </a:p>
        </p:txBody>
      </p:sp>
      <p:sp>
        <p:nvSpPr>
          <p:cNvPr id="8384" name="Text Box 192"/>
          <p:cNvSpPr txBox="1">
            <a:spLocks noChangeArrowheads="1"/>
          </p:cNvSpPr>
          <p:nvPr/>
        </p:nvSpPr>
        <p:spPr bwMode="auto">
          <a:xfrm rot="4237833">
            <a:off x="5895975" y="2882901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20</a:t>
            </a:r>
          </a:p>
        </p:txBody>
      </p:sp>
      <p:sp>
        <p:nvSpPr>
          <p:cNvPr id="8385" name="Text Box 193"/>
          <p:cNvSpPr txBox="1">
            <a:spLocks noChangeArrowheads="1"/>
          </p:cNvSpPr>
          <p:nvPr/>
        </p:nvSpPr>
        <p:spPr bwMode="auto">
          <a:xfrm rot="3604364">
            <a:off x="5746750" y="2578101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30</a:t>
            </a:r>
          </a:p>
        </p:txBody>
      </p:sp>
      <p:sp>
        <p:nvSpPr>
          <p:cNvPr id="8386" name="Text Box 194"/>
          <p:cNvSpPr txBox="1">
            <a:spLocks noChangeArrowheads="1"/>
          </p:cNvSpPr>
          <p:nvPr/>
        </p:nvSpPr>
        <p:spPr bwMode="auto">
          <a:xfrm rot="3155149">
            <a:off x="5568950" y="2339976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40</a:t>
            </a:r>
          </a:p>
        </p:txBody>
      </p:sp>
      <p:sp>
        <p:nvSpPr>
          <p:cNvPr id="8387" name="Text Box 195"/>
          <p:cNvSpPr txBox="1">
            <a:spLocks noChangeArrowheads="1"/>
          </p:cNvSpPr>
          <p:nvPr/>
        </p:nvSpPr>
        <p:spPr bwMode="auto">
          <a:xfrm rot="2513052">
            <a:off x="5353050" y="212090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50</a:t>
            </a:r>
          </a:p>
        </p:txBody>
      </p:sp>
      <p:sp>
        <p:nvSpPr>
          <p:cNvPr id="8388" name="Text Box 196"/>
          <p:cNvSpPr txBox="1">
            <a:spLocks noChangeArrowheads="1"/>
          </p:cNvSpPr>
          <p:nvPr/>
        </p:nvSpPr>
        <p:spPr bwMode="auto">
          <a:xfrm rot="1850142">
            <a:off x="5089525" y="193040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60</a:t>
            </a:r>
          </a:p>
        </p:txBody>
      </p:sp>
      <p:sp>
        <p:nvSpPr>
          <p:cNvPr id="8389" name="Text Box 197"/>
          <p:cNvSpPr txBox="1">
            <a:spLocks noChangeArrowheads="1"/>
          </p:cNvSpPr>
          <p:nvPr/>
        </p:nvSpPr>
        <p:spPr bwMode="auto">
          <a:xfrm rot="920780">
            <a:off x="4806950" y="1806575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70</a:t>
            </a:r>
          </a:p>
        </p:txBody>
      </p:sp>
      <p:sp>
        <p:nvSpPr>
          <p:cNvPr id="8390" name="Text Box 198"/>
          <p:cNvSpPr txBox="1">
            <a:spLocks noChangeArrowheads="1"/>
          </p:cNvSpPr>
          <p:nvPr/>
        </p:nvSpPr>
        <p:spPr bwMode="auto">
          <a:xfrm rot="316437">
            <a:off x="4511675" y="172085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80</a:t>
            </a:r>
          </a:p>
        </p:txBody>
      </p:sp>
      <p:sp>
        <p:nvSpPr>
          <p:cNvPr id="8391" name="Text Box 199"/>
          <p:cNvSpPr txBox="1">
            <a:spLocks noChangeArrowheads="1"/>
          </p:cNvSpPr>
          <p:nvPr/>
        </p:nvSpPr>
        <p:spPr bwMode="auto">
          <a:xfrm>
            <a:off x="4194175" y="168275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90</a:t>
            </a:r>
          </a:p>
        </p:txBody>
      </p:sp>
      <p:sp>
        <p:nvSpPr>
          <p:cNvPr id="8392" name="Text Box 200"/>
          <p:cNvSpPr txBox="1">
            <a:spLocks noChangeArrowheads="1"/>
          </p:cNvSpPr>
          <p:nvPr/>
        </p:nvSpPr>
        <p:spPr bwMode="auto">
          <a:xfrm rot="-495160">
            <a:off x="3883025" y="1711325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100</a:t>
            </a:r>
          </a:p>
        </p:txBody>
      </p:sp>
      <p:sp>
        <p:nvSpPr>
          <p:cNvPr id="8393" name="Text Box 201"/>
          <p:cNvSpPr txBox="1">
            <a:spLocks noChangeArrowheads="1"/>
          </p:cNvSpPr>
          <p:nvPr/>
        </p:nvSpPr>
        <p:spPr bwMode="auto">
          <a:xfrm rot="-1302922">
            <a:off x="3549650" y="1787525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110</a:t>
            </a:r>
          </a:p>
        </p:txBody>
      </p:sp>
      <p:sp>
        <p:nvSpPr>
          <p:cNvPr id="8394" name="Text Box 202"/>
          <p:cNvSpPr txBox="1">
            <a:spLocks noChangeArrowheads="1"/>
          </p:cNvSpPr>
          <p:nvPr/>
        </p:nvSpPr>
        <p:spPr bwMode="auto">
          <a:xfrm rot="-2024004">
            <a:off x="3236913" y="1939925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120</a:t>
            </a:r>
          </a:p>
        </p:txBody>
      </p:sp>
      <p:sp>
        <p:nvSpPr>
          <p:cNvPr id="8395" name="Text Box 203"/>
          <p:cNvSpPr txBox="1">
            <a:spLocks noChangeArrowheads="1"/>
          </p:cNvSpPr>
          <p:nvPr/>
        </p:nvSpPr>
        <p:spPr bwMode="auto">
          <a:xfrm rot="-2535302">
            <a:off x="2981325" y="2139950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130</a:t>
            </a:r>
          </a:p>
        </p:txBody>
      </p:sp>
      <p:sp>
        <p:nvSpPr>
          <p:cNvPr id="8396" name="Text Box 204"/>
          <p:cNvSpPr txBox="1">
            <a:spLocks noChangeArrowheads="1"/>
          </p:cNvSpPr>
          <p:nvPr/>
        </p:nvSpPr>
        <p:spPr bwMode="auto">
          <a:xfrm rot="-3148632">
            <a:off x="2763837" y="2359026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140</a:t>
            </a:r>
          </a:p>
        </p:txBody>
      </p:sp>
      <p:sp>
        <p:nvSpPr>
          <p:cNvPr id="8397" name="Text Box 205"/>
          <p:cNvSpPr txBox="1">
            <a:spLocks noChangeArrowheads="1"/>
          </p:cNvSpPr>
          <p:nvPr/>
        </p:nvSpPr>
        <p:spPr bwMode="auto">
          <a:xfrm rot="-4329811">
            <a:off x="2452687" y="2892426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160</a:t>
            </a:r>
          </a:p>
        </p:txBody>
      </p:sp>
      <p:sp>
        <p:nvSpPr>
          <p:cNvPr id="8398" name="Text Box 206"/>
          <p:cNvSpPr txBox="1">
            <a:spLocks noChangeArrowheads="1"/>
          </p:cNvSpPr>
          <p:nvPr/>
        </p:nvSpPr>
        <p:spPr bwMode="auto">
          <a:xfrm rot="-3497573">
            <a:off x="2640013" y="258445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150</a:t>
            </a:r>
          </a:p>
        </p:txBody>
      </p:sp>
      <p:sp>
        <p:nvSpPr>
          <p:cNvPr id="8399" name="Text Box 207"/>
          <p:cNvSpPr txBox="1">
            <a:spLocks noChangeArrowheads="1"/>
          </p:cNvSpPr>
          <p:nvPr/>
        </p:nvSpPr>
        <p:spPr bwMode="auto">
          <a:xfrm rot="-4730836">
            <a:off x="2378075" y="3187701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170</a:t>
            </a:r>
          </a:p>
        </p:txBody>
      </p:sp>
      <p:sp>
        <p:nvSpPr>
          <p:cNvPr id="8400" name="Text Box 208"/>
          <p:cNvSpPr txBox="1">
            <a:spLocks noChangeArrowheads="1"/>
          </p:cNvSpPr>
          <p:nvPr/>
        </p:nvSpPr>
        <p:spPr bwMode="auto">
          <a:xfrm rot="-5464699">
            <a:off x="2349500" y="3502026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180</a:t>
            </a:r>
          </a:p>
        </p:txBody>
      </p:sp>
      <p:sp>
        <p:nvSpPr>
          <p:cNvPr id="8422" name="Rectangle 230"/>
          <p:cNvSpPr>
            <a:spLocks noChangeArrowheads="1"/>
          </p:cNvSpPr>
          <p:nvPr/>
        </p:nvSpPr>
        <p:spPr bwMode="auto">
          <a:xfrm>
            <a:off x="7664450" y="3168650"/>
            <a:ext cx="333375" cy="447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7" name="Rectangle 235"/>
          <p:cNvSpPr>
            <a:spLocks noChangeArrowheads="1"/>
          </p:cNvSpPr>
          <p:nvPr/>
        </p:nvSpPr>
        <p:spPr bwMode="auto">
          <a:xfrm>
            <a:off x="4016375" y="3254375"/>
            <a:ext cx="447675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5" name="Rectangle 233"/>
          <p:cNvSpPr>
            <a:spLocks noChangeArrowheads="1"/>
          </p:cNvSpPr>
          <p:nvPr/>
        </p:nvSpPr>
        <p:spPr bwMode="auto">
          <a:xfrm>
            <a:off x="7331075" y="3521075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36" name="AutoShape 244"/>
          <p:cNvSpPr>
            <a:spLocks noChangeArrowheads="1"/>
          </p:cNvSpPr>
          <p:nvPr/>
        </p:nvSpPr>
        <p:spPr bwMode="auto">
          <a:xfrm>
            <a:off x="508000" y="5208588"/>
            <a:ext cx="7718425" cy="536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003399"/>
                </a:solidFill>
                <a:latin typeface="Arial" charset="0"/>
                <a:sym typeface="Symbol" pitchFamily="18" charset="2"/>
              </a:rPr>
              <a:t>Одно деление транспортира = </a:t>
            </a:r>
            <a:r>
              <a:rPr lang="en-US" altLang="ru-RU" b="1">
                <a:solidFill>
                  <a:srgbClr val="003399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US" altLang="ru-RU" b="1">
                <a:solidFill>
                  <a:srgbClr val="003399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°</a:t>
            </a:r>
            <a:r>
              <a:rPr lang="ru-RU" altLang="ru-RU" b="1">
                <a:solidFill>
                  <a:srgbClr val="003399"/>
                </a:solidFill>
                <a:latin typeface="Arial" charset="0"/>
                <a:sym typeface="Symbol" pitchFamily="18" charset="2"/>
              </a:rPr>
              <a:t> (один градус)</a:t>
            </a:r>
            <a:endParaRPr lang="ru-RU" altLang="ru-RU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437" name="AutoShape 245"/>
          <p:cNvSpPr>
            <a:spLocks noChangeArrowheads="1"/>
          </p:cNvSpPr>
          <p:nvPr/>
        </p:nvSpPr>
        <p:spPr bwMode="auto">
          <a:xfrm>
            <a:off x="519113" y="5921375"/>
            <a:ext cx="7718425" cy="536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b="1">
                <a:solidFill>
                  <a:srgbClr val="CC0000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US" altLang="ru-RU" b="1">
                <a:solidFill>
                  <a:srgbClr val="CC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°</a:t>
            </a:r>
            <a:r>
              <a:rPr lang="ru-RU" altLang="ru-RU" b="1">
                <a:solidFill>
                  <a:srgbClr val="CC0000"/>
                </a:solidFill>
                <a:latin typeface="Arial" charset="0"/>
                <a:sym typeface="Symbol" pitchFamily="18" charset="2"/>
              </a:rPr>
              <a:t> (один градус)</a:t>
            </a:r>
            <a:r>
              <a:rPr lang="en-US" altLang="ru-RU" b="1">
                <a:solidFill>
                  <a:srgbClr val="CC0000"/>
                </a:solidFill>
                <a:latin typeface="Arial" charset="0"/>
                <a:sym typeface="Symbol" pitchFamily="18" charset="2"/>
              </a:rPr>
              <a:t> – </a:t>
            </a:r>
            <a:r>
              <a:rPr lang="ru-RU" altLang="ru-RU" b="1">
                <a:solidFill>
                  <a:srgbClr val="CC0000"/>
                </a:solidFill>
                <a:latin typeface="Arial" charset="0"/>
                <a:sym typeface="Symbol" pitchFamily="18" charset="2"/>
              </a:rPr>
              <a:t>единица измерения углов</a:t>
            </a:r>
            <a:endParaRPr lang="ru-RU" altLang="ru-RU" b="1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6" grpId="0" animBg="1"/>
      <p:bldP spid="8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88913"/>
            <a:ext cx="5616575" cy="69691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/>
              <a:t>Виды транспортиров</a:t>
            </a:r>
          </a:p>
        </p:txBody>
      </p:sp>
      <p:pic>
        <p:nvPicPr>
          <p:cNvPr id="27652" name="Picture 4" descr="mso551B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94" y="2490788"/>
            <a:ext cx="2502149" cy="3444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 descr="mso551B0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21205" r="10104" b="67220"/>
          <a:stretch>
            <a:fillRect/>
          </a:stretch>
        </p:blipFill>
        <p:spPr bwMode="auto">
          <a:xfrm rot="881597">
            <a:off x="5071708" y="1519798"/>
            <a:ext cx="35290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mso39F6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2751" r="26482" b="62344"/>
          <a:stretch>
            <a:fillRect/>
          </a:stretch>
        </p:blipFill>
        <p:spPr bwMode="auto">
          <a:xfrm>
            <a:off x="755576" y="1106972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mso39F6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7E9"/>
              </a:clrFrom>
              <a:clrTo>
                <a:srgbClr val="E7E7E9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43265" r="24602" b="32941"/>
          <a:stretch>
            <a:fillRect/>
          </a:stretch>
        </p:blipFill>
        <p:spPr bwMode="auto">
          <a:xfrm>
            <a:off x="971550" y="4221163"/>
            <a:ext cx="3028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ТРАНСПОРТИ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6913563" cy="4259263"/>
          </a:xfr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318" name="Group 22"/>
          <p:cNvGrpSpPr>
            <a:grpSpLocks/>
          </p:cNvGrpSpPr>
          <p:nvPr/>
        </p:nvGrpSpPr>
        <p:grpSpPr bwMode="auto">
          <a:xfrm>
            <a:off x="382588" y="4581525"/>
            <a:ext cx="8361362" cy="1797050"/>
            <a:chOff x="241" y="2886"/>
            <a:chExt cx="5267" cy="1132"/>
          </a:xfrm>
        </p:grpSpPr>
        <p:grpSp>
          <p:nvGrpSpPr>
            <p:cNvPr id="55310" name="Group 14"/>
            <p:cNvGrpSpPr>
              <a:grpSpLocks/>
            </p:cNvGrpSpPr>
            <p:nvPr/>
          </p:nvGrpSpPr>
          <p:grpSpPr bwMode="auto">
            <a:xfrm>
              <a:off x="241" y="2893"/>
              <a:ext cx="5260" cy="1125"/>
              <a:chOff x="241" y="2893"/>
              <a:chExt cx="5260" cy="1125"/>
            </a:xfrm>
          </p:grpSpPr>
          <p:sp>
            <p:nvSpPr>
              <p:cNvPr id="55304" name="Line 8"/>
              <p:cNvSpPr>
                <a:spLocks noChangeShapeType="1"/>
              </p:cNvSpPr>
              <p:nvPr/>
            </p:nvSpPr>
            <p:spPr bwMode="auto">
              <a:xfrm>
                <a:off x="241" y="2893"/>
                <a:ext cx="27" cy="11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6" name="Line 10"/>
              <p:cNvSpPr>
                <a:spLocks noChangeShapeType="1"/>
              </p:cNvSpPr>
              <p:nvPr/>
            </p:nvSpPr>
            <p:spPr bwMode="auto">
              <a:xfrm>
                <a:off x="1549" y="2893"/>
                <a:ext cx="27" cy="11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7" name="Line 11"/>
              <p:cNvSpPr>
                <a:spLocks noChangeShapeType="1"/>
              </p:cNvSpPr>
              <p:nvPr/>
            </p:nvSpPr>
            <p:spPr bwMode="auto">
              <a:xfrm>
                <a:off x="2857" y="2893"/>
                <a:ext cx="27" cy="11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8" name="Line 12"/>
              <p:cNvSpPr>
                <a:spLocks noChangeShapeType="1"/>
              </p:cNvSpPr>
              <p:nvPr/>
            </p:nvSpPr>
            <p:spPr bwMode="auto">
              <a:xfrm>
                <a:off x="4165" y="2893"/>
                <a:ext cx="27" cy="11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9" name="Line 13"/>
              <p:cNvSpPr>
                <a:spLocks noChangeShapeType="1"/>
              </p:cNvSpPr>
              <p:nvPr/>
            </p:nvSpPr>
            <p:spPr bwMode="auto">
              <a:xfrm>
                <a:off x="5474" y="2893"/>
                <a:ext cx="27" cy="11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>
              <a:off x="249" y="2886"/>
              <a:ext cx="5231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277" y="4018"/>
              <a:ext cx="5231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247" y="3454"/>
              <a:ext cx="5231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488950" y="4795838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 </a:t>
            </a:r>
            <a:r>
              <a:rPr lang="en-US" altLang="ru-RU" sz="2000" b="1" i="1">
                <a:sym typeface="Symbol" pitchFamily="18" charset="2"/>
              </a:rPr>
              <a:t>AOB</a:t>
            </a:r>
            <a:r>
              <a:rPr lang="en-US" altLang="ru-RU" sz="2000" b="1">
                <a:sym typeface="Symbol" pitchFamily="18" charset="2"/>
              </a:rPr>
              <a:t> = 60°</a:t>
            </a:r>
            <a:endParaRPr lang="ru-RU" altLang="ru-RU" sz="2000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2601913" y="4795838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 </a:t>
            </a:r>
            <a:r>
              <a:rPr lang="en-US" altLang="ru-RU" sz="2000" b="1" i="1">
                <a:sym typeface="Symbol" pitchFamily="18" charset="2"/>
              </a:rPr>
              <a:t>AOC</a:t>
            </a:r>
            <a:r>
              <a:rPr lang="en-US" altLang="ru-RU" sz="2000" b="1">
                <a:sym typeface="Symbol" pitchFamily="18" charset="2"/>
              </a:rPr>
              <a:t> = 90°</a:t>
            </a:r>
            <a:endParaRPr lang="ru-RU" altLang="ru-RU" sz="2000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4667250" y="4795838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CCE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 </a:t>
            </a:r>
            <a:r>
              <a:rPr lang="en-US" altLang="ru-RU" sz="2000" b="1" i="1">
                <a:sym typeface="Symbol" pitchFamily="18" charset="2"/>
              </a:rPr>
              <a:t>AOD</a:t>
            </a:r>
            <a:r>
              <a:rPr lang="en-US" altLang="ru-RU" sz="2000" b="1">
                <a:sym typeface="Symbol" pitchFamily="18" charset="2"/>
              </a:rPr>
              <a:t> = 110°</a:t>
            </a:r>
            <a:endParaRPr lang="ru-RU" altLang="ru-RU" sz="2000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6740525" y="4795838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CC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 </a:t>
            </a:r>
            <a:r>
              <a:rPr lang="en-US" altLang="ru-RU" sz="2000" b="1" i="1">
                <a:sym typeface="Symbol" pitchFamily="18" charset="2"/>
              </a:rPr>
              <a:t>AOE</a:t>
            </a:r>
            <a:r>
              <a:rPr lang="en-US" altLang="ru-RU" sz="2000" b="1">
                <a:sym typeface="Symbol" pitchFamily="18" charset="2"/>
              </a:rPr>
              <a:t> = 180°</a:t>
            </a:r>
            <a:endParaRPr lang="ru-RU" altLang="ru-RU" sz="2000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488950" y="5702300"/>
            <a:ext cx="1863725" cy="430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острый</a:t>
            </a:r>
            <a:endParaRPr lang="ru-RU" altLang="ru-RU" sz="2000"/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2601913" y="5713413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прямой</a:t>
            </a:r>
            <a:endParaRPr lang="ru-RU" altLang="ru-RU" sz="2000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4667250" y="5713413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CCE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тупой</a:t>
            </a:r>
            <a:endParaRPr lang="ru-RU" altLang="ru-RU" sz="2000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6740525" y="5713413"/>
            <a:ext cx="1863725" cy="430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CC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развернутый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23520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4" grpId="0" animBg="1"/>
      <p:bldP spid="55315" grpId="0" animBg="1"/>
      <p:bldP spid="55316" grpId="0" animBg="1"/>
      <p:bldP spid="55317" grpId="0" animBg="1"/>
      <p:bldP spid="55319" grpId="0" animBg="1"/>
      <p:bldP spid="55321" grpId="0" animBg="1"/>
      <p:bldP spid="55322" grpId="0" animBg="1"/>
      <p:bldP spid="553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ТРАНСПОРТИ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9575"/>
            <a:ext cx="4730750" cy="2967038"/>
          </a:xfr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347663" y="4198289"/>
            <a:ext cx="8612187" cy="469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9DB"/>
              </a:gs>
              <a:gs pos="50000">
                <a:srgbClr val="F8F8F8"/>
              </a:gs>
              <a:gs pos="100000">
                <a:srgbClr val="F5F9DB"/>
              </a:gs>
            </a:gsLst>
            <a:lin ang="5400000" scaled="1"/>
          </a:gradFill>
          <a:ln w="38100" cmpd="dbl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Прямым углом называют угол, величина которого равна 90</a:t>
            </a:r>
            <a:r>
              <a:rPr lang="en-US" altLang="ru-RU" sz="2000" b="1">
                <a:cs typeface="Times New Roman" pitchFamily="18" charset="0"/>
                <a:sym typeface="Symbol" pitchFamily="18" charset="2"/>
              </a:rPr>
              <a:t>°</a:t>
            </a:r>
            <a:r>
              <a:rPr lang="ru-RU" altLang="ru-RU" sz="2000" b="1">
                <a:cs typeface="Times New Roman" pitchFamily="18" charset="0"/>
                <a:sym typeface="Symbol" pitchFamily="18" charset="2"/>
              </a:rPr>
              <a:t>.</a:t>
            </a:r>
            <a:endParaRPr lang="en-US" altLang="ru-RU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367" name="AutoShape 23"/>
          <p:cNvSpPr>
            <a:spLocks noChangeArrowheads="1"/>
          </p:cNvSpPr>
          <p:nvPr/>
        </p:nvSpPr>
        <p:spPr bwMode="auto">
          <a:xfrm>
            <a:off x="347663" y="5589240"/>
            <a:ext cx="8653463" cy="839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9DB"/>
              </a:gs>
              <a:gs pos="50000">
                <a:srgbClr val="F8F8F8"/>
              </a:gs>
              <a:gs pos="100000">
                <a:srgbClr val="F5F9DB"/>
              </a:gs>
            </a:gsLst>
            <a:lin ang="5400000" scaled="1"/>
          </a:gradFill>
          <a:ln w="38100" cmpd="dbl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Тупым углом называют угол, величина которого больше 90</a:t>
            </a:r>
            <a:r>
              <a:rPr lang="en-US" altLang="ru-RU" sz="2000" b="1">
                <a:cs typeface="Times New Roman" pitchFamily="18" charset="0"/>
                <a:sym typeface="Symbol" pitchFamily="18" charset="2"/>
              </a:rPr>
              <a:t>°</a:t>
            </a:r>
            <a:r>
              <a:rPr lang="ru-RU" altLang="ru-RU" sz="2000" b="1">
                <a:sym typeface="Symbol" pitchFamily="18" charset="2"/>
              </a:rPr>
              <a:t>, </a:t>
            </a:r>
            <a:endParaRPr lang="en-US" altLang="ru-RU" sz="2000" b="1">
              <a:sym typeface="Symbol" pitchFamily="18" charset="2"/>
            </a:endParaRPr>
          </a:p>
          <a:p>
            <a:pPr algn="ctr">
              <a:spcBef>
                <a:spcPct val="10000"/>
              </a:spcBef>
            </a:pPr>
            <a:r>
              <a:rPr lang="ru-RU" altLang="ru-RU" sz="2000" b="1">
                <a:sym typeface="Symbol" pitchFamily="18" charset="2"/>
              </a:rPr>
              <a:t>но меньше 180</a:t>
            </a:r>
            <a:r>
              <a:rPr lang="en-US" altLang="ru-RU" sz="2000" b="1">
                <a:sym typeface="Symbol" pitchFamily="18" charset="2"/>
              </a:rPr>
              <a:t>°</a:t>
            </a:r>
            <a:r>
              <a:rPr lang="ru-RU" altLang="ru-RU" sz="2000" b="1">
                <a:sym typeface="Symbol" pitchFamily="18" charset="2"/>
              </a:rPr>
              <a:t>.</a:t>
            </a:r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>
            <a:off x="347663" y="3636963"/>
            <a:ext cx="8612187" cy="469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9DB"/>
              </a:gs>
              <a:gs pos="50000">
                <a:srgbClr val="F8F8F8"/>
              </a:gs>
              <a:gs pos="100000">
                <a:srgbClr val="F5F9DB"/>
              </a:gs>
            </a:gsLst>
            <a:lin ang="5400000" scaled="1"/>
          </a:gradFill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Острым углом называют угол, величина которого меньше 90</a:t>
            </a:r>
            <a:r>
              <a:rPr lang="en-US" altLang="ru-RU" sz="2000" b="1">
                <a:cs typeface="Times New Roman" pitchFamily="18" charset="0"/>
                <a:sym typeface="Symbol" pitchFamily="18" charset="2"/>
              </a:rPr>
              <a:t>°</a:t>
            </a:r>
            <a:r>
              <a:rPr lang="ru-RU" altLang="ru-RU" sz="2000" b="1">
                <a:cs typeface="Times New Roman" pitchFamily="18" charset="0"/>
                <a:sym typeface="Symbol" pitchFamily="18" charset="2"/>
              </a:rPr>
              <a:t>.</a:t>
            </a:r>
            <a:endParaRPr lang="en-US" altLang="ru-RU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369" name="AutoShape 25"/>
          <p:cNvSpPr>
            <a:spLocks noChangeArrowheads="1"/>
          </p:cNvSpPr>
          <p:nvPr/>
        </p:nvSpPr>
        <p:spPr bwMode="auto">
          <a:xfrm>
            <a:off x="327024" y="4869160"/>
            <a:ext cx="8612187" cy="469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9DB"/>
              </a:gs>
              <a:gs pos="50000">
                <a:srgbClr val="F8F8F8"/>
              </a:gs>
              <a:gs pos="100000">
                <a:srgbClr val="F5F9DB"/>
              </a:gs>
            </a:gsLst>
            <a:lin ang="5400000" scaled="1"/>
          </a:gradFill>
          <a:ln w="38100" cmpd="dbl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ym typeface="Symbol" pitchFamily="18" charset="2"/>
              </a:rPr>
              <a:t>Развернутым углом называют угол, величина которого равна 180</a:t>
            </a:r>
            <a:r>
              <a:rPr lang="en-US" altLang="ru-RU" sz="2000" b="1">
                <a:sym typeface="Symbol" pitchFamily="18" charset="2"/>
              </a:rPr>
              <a:t>°</a:t>
            </a:r>
            <a:r>
              <a:rPr lang="ru-RU" altLang="ru-RU" sz="2000" b="1"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8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6" grpId="0" animBg="1"/>
      <p:bldP spid="57367" grpId="0" animBg="1"/>
      <p:bldP spid="57368" grpId="0" animBg="1"/>
      <p:bldP spid="573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766888" y="117475"/>
            <a:ext cx="5659437" cy="496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Математический диктант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06413" y="765175"/>
            <a:ext cx="1795462" cy="496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 вариант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445250" y="798513"/>
            <a:ext cx="1795463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2 вариант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957638" y="1023938"/>
            <a:ext cx="806450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1.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763713" y="1484313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Определите вид угла: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95288" y="198913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а)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A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= 134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755650" y="414972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Запишите названия данных углов в порядке</a:t>
            </a: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395288" y="26019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б)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B =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80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395288" y="321468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в)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C </a:t>
            </a:r>
            <a:r>
              <a:rPr lang="en-US" altLang="ru-RU" b="1" i="1">
                <a:sym typeface="Symbol" pitchFamily="18" charset="2"/>
              </a:rPr>
              <a:t>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59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5364163" y="198913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а)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A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42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5364163" y="26019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б)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B 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90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5364163" y="321468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в)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C </a:t>
            </a:r>
            <a:r>
              <a:rPr lang="en-US" altLang="ru-RU" b="1" i="1">
                <a:sym typeface="Symbol" pitchFamily="18" charset="2"/>
              </a:rPr>
              <a:t>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128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2130" name="AutoShape 82"/>
          <p:cNvSpPr>
            <a:spLocks noChangeArrowheads="1"/>
          </p:cNvSpPr>
          <p:nvPr/>
        </p:nvSpPr>
        <p:spPr bwMode="auto">
          <a:xfrm>
            <a:off x="4068763" y="3717925"/>
            <a:ext cx="806450" cy="4968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2</a:t>
            </a:r>
            <a:r>
              <a:rPr lang="ru-RU" altLang="ru-RU" sz="2400" b="1"/>
              <a:t>.</a:t>
            </a:r>
          </a:p>
        </p:txBody>
      </p:sp>
      <p:sp>
        <p:nvSpPr>
          <p:cNvPr id="2131" name="AutoShape 83"/>
          <p:cNvSpPr>
            <a:spLocks noChangeArrowheads="1"/>
          </p:cNvSpPr>
          <p:nvPr/>
        </p:nvSpPr>
        <p:spPr bwMode="auto">
          <a:xfrm>
            <a:off x="541338" y="4583113"/>
            <a:ext cx="2144712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>
                <a:latin typeface="Times New Roman" pitchFamily="18" charset="0"/>
                <a:sym typeface="Symbol" pitchFamily="18" charset="2"/>
              </a:rPr>
              <a:t>увеличения</a:t>
            </a:r>
            <a:endParaRPr lang="ru-RU" altLang="ru-RU" sz="2400" b="1" i="1" u="sng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6303963" y="4583113"/>
            <a:ext cx="2224087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>
                <a:latin typeface="Times New Roman" pitchFamily="18" charset="0"/>
                <a:sym typeface="Symbol" pitchFamily="18" charset="2"/>
              </a:rPr>
              <a:t>уменьшения</a:t>
            </a:r>
            <a:endParaRPr lang="ru-RU" altLang="ru-RU" sz="2400" b="1" i="1" u="sng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161" name="Group 113"/>
          <p:cNvGrpSpPr>
            <a:grpSpLocks/>
          </p:cNvGrpSpPr>
          <p:nvPr/>
        </p:nvGrpSpPr>
        <p:grpSpPr bwMode="auto">
          <a:xfrm>
            <a:off x="0" y="5046663"/>
            <a:ext cx="8891588" cy="1193800"/>
            <a:chOff x="0" y="3179"/>
            <a:chExt cx="5601" cy="752"/>
          </a:xfrm>
        </p:grpSpPr>
        <p:sp>
          <p:nvSpPr>
            <p:cNvPr id="2157" name="Text Box 109"/>
            <p:cNvSpPr txBox="1">
              <a:spLocks noChangeArrowheads="1"/>
            </p:cNvSpPr>
            <p:nvPr/>
          </p:nvSpPr>
          <p:spPr bwMode="auto">
            <a:xfrm>
              <a:off x="3454" y="3643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D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  <p:grpSp>
          <p:nvGrpSpPr>
            <p:cNvPr id="2160" name="Group 112"/>
            <p:cNvGrpSpPr>
              <a:grpSpLocks/>
            </p:cNvGrpSpPr>
            <p:nvPr/>
          </p:nvGrpSpPr>
          <p:grpSpPr bwMode="auto">
            <a:xfrm>
              <a:off x="0" y="3179"/>
              <a:ext cx="5601" cy="738"/>
              <a:chOff x="0" y="3179"/>
              <a:chExt cx="5601" cy="738"/>
            </a:xfrm>
          </p:grpSpPr>
          <p:grpSp>
            <p:nvGrpSpPr>
              <p:cNvPr id="2135" name="Group 87"/>
              <p:cNvGrpSpPr>
                <a:grpSpLocks/>
              </p:cNvGrpSpPr>
              <p:nvPr/>
            </p:nvGrpSpPr>
            <p:grpSpPr bwMode="auto">
              <a:xfrm>
                <a:off x="204" y="3179"/>
                <a:ext cx="589" cy="589"/>
                <a:chOff x="642" y="3385"/>
                <a:chExt cx="589" cy="589"/>
              </a:xfrm>
            </p:grpSpPr>
            <p:sp>
              <p:nvSpPr>
                <p:cNvPr id="2133" name="Line 85"/>
                <p:cNvSpPr>
                  <a:spLocks noChangeShapeType="1"/>
                </p:cNvSpPr>
                <p:nvPr/>
              </p:nvSpPr>
              <p:spPr bwMode="auto">
                <a:xfrm>
                  <a:off x="657" y="3385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4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937" y="3671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1" name="Group 103"/>
              <p:cNvGrpSpPr>
                <a:grpSpLocks/>
              </p:cNvGrpSpPr>
              <p:nvPr/>
            </p:nvGrpSpPr>
            <p:grpSpPr bwMode="auto">
              <a:xfrm>
                <a:off x="1185" y="3227"/>
                <a:ext cx="730" cy="589"/>
                <a:chOff x="1560" y="3297"/>
                <a:chExt cx="730" cy="589"/>
              </a:xfrm>
            </p:grpSpPr>
            <p:sp>
              <p:nvSpPr>
                <p:cNvPr id="2137" name="Line 89"/>
                <p:cNvSpPr>
                  <a:spLocks noChangeShapeType="1"/>
                </p:cNvSpPr>
                <p:nvPr/>
              </p:nvSpPr>
              <p:spPr bwMode="auto">
                <a:xfrm rot="-1884035">
                  <a:off x="1560" y="3297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8" name="Line 90"/>
                <p:cNvSpPr>
                  <a:spLocks noChangeShapeType="1"/>
                </p:cNvSpPr>
                <p:nvPr/>
              </p:nvSpPr>
              <p:spPr bwMode="auto">
                <a:xfrm rot="5400000">
                  <a:off x="1996" y="3543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44" name="Group 96"/>
              <p:cNvGrpSpPr>
                <a:grpSpLocks/>
              </p:cNvGrpSpPr>
              <p:nvPr/>
            </p:nvGrpSpPr>
            <p:grpSpPr bwMode="auto">
              <a:xfrm>
                <a:off x="3289" y="3273"/>
                <a:ext cx="1012" cy="544"/>
                <a:chOff x="2594" y="3405"/>
                <a:chExt cx="1012" cy="544"/>
              </a:xfrm>
            </p:grpSpPr>
            <p:sp>
              <p:nvSpPr>
                <p:cNvPr id="2142" name="Line 94"/>
                <p:cNvSpPr>
                  <a:spLocks noChangeShapeType="1"/>
                </p:cNvSpPr>
                <p:nvPr/>
              </p:nvSpPr>
              <p:spPr bwMode="auto">
                <a:xfrm rot="-1884035">
                  <a:off x="2594" y="3405"/>
                  <a:ext cx="314" cy="5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3312" y="3532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47" name="Group 99"/>
              <p:cNvGrpSpPr>
                <a:grpSpLocks/>
              </p:cNvGrpSpPr>
              <p:nvPr/>
            </p:nvGrpSpPr>
            <p:grpSpPr bwMode="auto">
              <a:xfrm>
                <a:off x="2308" y="3224"/>
                <a:ext cx="589" cy="589"/>
                <a:chOff x="2880" y="3294"/>
                <a:chExt cx="589" cy="589"/>
              </a:xfrm>
            </p:grpSpPr>
            <p:sp>
              <p:nvSpPr>
                <p:cNvPr id="2145" name="Line 97"/>
                <p:cNvSpPr>
                  <a:spLocks noChangeShapeType="1"/>
                </p:cNvSpPr>
                <p:nvPr/>
              </p:nvSpPr>
              <p:spPr bwMode="auto">
                <a:xfrm rot="1884035" flipH="1">
                  <a:off x="3043" y="3294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6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3175" y="3543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0" name="Group 102"/>
              <p:cNvGrpSpPr>
                <a:grpSpLocks/>
              </p:cNvGrpSpPr>
              <p:nvPr/>
            </p:nvGrpSpPr>
            <p:grpSpPr bwMode="auto">
              <a:xfrm>
                <a:off x="4694" y="3654"/>
                <a:ext cx="907" cy="45"/>
                <a:chOff x="4694" y="3766"/>
                <a:chExt cx="907" cy="45"/>
              </a:xfrm>
            </p:grpSpPr>
            <p:sp>
              <p:nvSpPr>
                <p:cNvPr id="2148" name="Line 100"/>
                <p:cNvSpPr>
                  <a:spLocks noChangeShapeType="1"/>
                </p:cNvSpPr>
                <p:nvPr/>
              </p:nvSpPr>
              <p:spPr bwMode="auto">
                <a:xfrm>
                  <a:off x="4694" y="3793"/>
                  <a:ext cx="90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9" name="AutoShape 101"/>
                <p:cNvSpPr>
                  <a:spLocks noChangeArrowheads="1"/>
                </p:cNvSpPr>
                <p:nvPr/>
              </p:nvSpPr>
              <p:spPr bwMode="auto">
                <a:xfrm>
                  <a:off x="5057" y="3766"/>
                  <a:ext cx="46" cy="45"/>
                </a:xfrm>
                <a:prstGeom prst="flowChartConnector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54" name="Text Box 106"/>
              <p:cNvSpPr txBox="1">
                <a:spLocks noChangeArrowheads="1"/>
              </p:cNvSpPr>
              <p:nvPr/>
            </p:nvSpPr>
            <p:spPr bwMode="auto">
              <a:xfrm>
                <a:off x="0" y="3571"/>
                <a:ext cx="5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A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2155" name="Text Box 107"/>
              <p:cNvSpPr txBox="1">
                <a:spLocks noChangeArrowheads="1"/>
              </p:cNvSpPr>
              <p:nvPr/>
            </p:nvSpPr>
            <p:spPr bwMode="auto">
              <a:xfrm>
                <a:off x="1063" y="3613"/>
                <a:ext cx="5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B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2156" name="Text Box 108"/>
              <p:cNvSpPr txBox="1">
                <a:spLocks noChangeArrowheads="1"/>
              </p:cNvSpPr>
              <p:nvPr/>
            </p:nvSpPr>
            <p:spPr bwMode="auto">
              <a:xfrm>
                <a:off x="2057" y="3614"/>
                <a:ext cx="5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 dirty="0">
                    <a:latin typeface="Times New Roman" pitchFamily="18" charset="0"/>
                  </a:rPr>
                  <a:t>C</a:t>
                </a:r>
                <a:endParaRPr lang="ru-RU" altLang="ru-RU" sz="2400" b="1" i="1" dirty="0">
                  <a:latin typeface="Times New Roman" pitchFamily="18" charset="0"/>
                </a:endParaRPr>
              </a:p>
            </p:txBody>
          </p:sp>
          <p:sp>
            <p:nvSpPr>
              <p:cNvPr id="2158" name="Text Box 110"/>
              <p:cNvSpPr txBox="1">
                <a:spLocks noChangeArrowheads="1"/>
              </p:cNvSpPr>
              <p:nvPr/>
            </p:nvSpPr>
            <p:spPr bwMode="auto">
              <a:xfrm>
                <a:off x="5009" y="3629"/>
                <a:ext cx="5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0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5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66888" y="117475"/>
            <a:ext cx="5659437" cy="50641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Проверьте себя: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06413" y="765175"/>
            <a:ext cx="1795462" cy="506413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 вариант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445250" y="798513"/>
            <a:ext cx="1795463" cy="50641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2 вариант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957638" y="1023938"/>
            <a:ext cx="806450" cy="50641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63713" y="1484313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Определите вид каждого угла: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5288" y="198913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а)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A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= 134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55650" y="414972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Запишите названия данных углов в порядке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5288" y="26019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б)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B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80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95288" y="321468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в)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C </a:t>
            </a:r>
            <a:r>
              <a:rPr lang="en-US" altLang="ru-RU" b="1" i="1">
                <a:sym typeface="Symbol" pitchFamily="18" charset="2"/>
              </a:rPr>
              <a:t>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59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287588" y="1990725"/>
            <a:ext cx="1558925" cy="500063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тупой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2270125" y="2586038"/>
            <a:ext cx="2211388" cy="500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развернутый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2287588" y="3182938"/>
            <a:ext cx="1558925" cy="500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острый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364163" y="198913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а)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A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42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64163" y="26019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б)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B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90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364163" y="321468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в)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C </a:t>
            </a:r>
            <a:r>
              <a:rPr lang="en-US" altLang="ru-RU" b="1" i="1">
                <a:sym typeface="Symbol" pitchFamily="18" charset="2"/>
              </a:rPr>
              <a:t>= </a:t>
            </a:r>
            <a:r>
              <a:rPr lang="en-US" altLang="ru-RU" sz="2400" b="1">
                <a:latin typeface="Times New Roman" pitchFamily="18" charset="0"/>
                <a:sym typeface="Symbol" pitchFamily="18" charset="2"/>
              </a:rPr>
              <a:t>128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7256463" y="1990725"/>
            <a:ext cx="1558925" cy="500063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острый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7256463" y="2586038"/>
            <a:ext cx="1558925" cy="500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прямой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7256463" y="3182938"/>
            <a:ext cx="1558925" cy="500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тупой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4068763" y="3717925"/>
            <a:ext cx="806450" cy="50641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2</a:t>
            </a:r>
            <a:r>
              <a:rPr lang="ru-RU" altLang="ru-RU" sz="2400" b="1"/>
              <a:t>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41338" y="4583113"/>
            <a:ext cx="1868487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 dirty="0">
                <a:latin typeface="Times New Roman" pitchFamily="18" charset="0"/>
                <a:sym typeface="Symbol" pitchFamily="18" charset="2"/>
              </a:rPr>
              <a:t>увеличения</a:t>
            </a:r>
            <a:endParaRPr lang="ru-RU" altLang="ru-RU" sz="2400" b="1" i="1" u="sng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6303963" y="4583113"/>
            <a:ext cx="2224087" cy="4968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>
                <a:latin typeface="Times New Roman" pitchFamily="18" charset="0"/>
                <a:sym typeface="Symbol" pitchFamily="18" charset="2"/>
              </a:rPr>
              <a:t>уменьшения</a:t>
            </a:r>
            <a:endParaRPr lang="ru-RU" altLang="ru-RU" sz="2400" b="1" i="1" u="sng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5455550" y="6144565"/>
            <a:ext cx="3513137" cy="500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 i="1" dirty="0">
                <a:latin typeface="Times New Roman" pitchFamily="18" charset="0"/>
                <a:sym typeface="Symbol" pitchFamily="18" charset="2"/>
              </a:rPr>
              <a:t>О, </a:t>
            </a: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 dirty="0">
                <a:latin typeface="Times New Roman" pitchFamily="18" charset="0"/>
                <a:sym typeface="Symbol" pitchFamily="18" charset="2"/>
              </a:rPr>
              <a:t>D</a:t>
            </a:r>
            <a:r>
              <a:rPr lang="ru-RU" altLang="ru-RU" sz="2400" b="1" i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 dirty="0">
                <a:latin typeface="Times New Roman" pitchFamily="18" charset="0"/>
                <a:sym typeface="Symbol" pitchFamily="18" charset="2"/>
              </a:rPr>
              <a:t>B</a:t>
            </a:r>
            <a:r>
              <a:rPr lang="ru-RU" altLang="ru-RU" sz="2400" b="1" i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lang="ru-RU" altLang="ru-RU" sz="2400" b="1" i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 dirty="0">
                <a:latin typeface="Times New Roman" pitchFamily="18" charset="0"/>
                <a:sym typeface="Symbol" pitchFamily="18" charset="2"/>
              </a:rPr>
              <a:t>C.</a:t>
            </a:r>
            <a:endParaRPr lang="ru-RU" altLang="ru-RU" b="1" i="1" dirty="0">
              <a:sym typeface="Symbol" pitchFamily="18" charset="2"/>
            </a:endParaRPr>
          </a:p>
        </p:txBody>
      </p:sp>
      <p:sp>
        <p:nvSpPr>
          <p:cNvPr id="14381" name="AutoShape 45"/>
          <p:cNvSpPr>
            <a:spLocks noChangeArrowheads="1"/>
          </p:cNvSpPr>
          <p:nvPr/>
        </p:nvSpPr>
        <p:spPr bwMode="auto">
          <a:xfrm>
            <a:off x="368205" y="6208192"/>
            <a:ext cx="3513138" cy="50006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175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C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A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B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 i="1">
                <a:latin typeface="Times New Roman" pitchFamily="18" charset="0"/>
                <a:sym typeface="Symbol" pitchFamily="18" charset="2"/>
              </a:rPr>
              <a:t>О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.</a:t>
            </a:r>
            <a:endParaRPr lang="ru-RU" altLang="ru-RU" b="1" i="1">
              <a:sym typeface="Symbol" pitchFamily="18" charset="2"/>
            </a:endParaRPr>
          </a:p>
        </p:txBody>
      </p:sp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0" y="5046663"/>
            <a:ext cx="8891588" cy="1193800"/>
            <a:chOff x="0" y="3179"/>
            <a:chExt cx="5601" cy="752"/>
          </a:xfrm>
        </p:grpSpPr>
        <p:sp>
          <p:nvSpPr>
            <p:cNvPr id="14383" name="Text Box 47"/>
            <p:cNvSpPr txBox="1">
              <a:spLocks noChangeArrowheads="1"/>
            </p:cNvSpPr>
            <p:nvPr/>
          </p:nvSpPr>
          <p:spPr bwMode="auto">
            <a:xfrm>
              <a:off x="3454" y="3643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D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  <p:grpSp>
          <p:nvGrpSpPr>
            <p:cNvPr id="14384" name="Group 48"/>
            <p:cNvGrpSpPr>
              <a:grpSpLocks/>
            </p:cNvGrpSpPr>
            <p:nvPr/>
          </p:nvGrpSpPr>
          <p:grpSpPr bwMode="auto">
            <a:xfrm>
              <a:off x="0" y="3179"/>
              <a:ext cx="5601" cy="738"/>
              <a:chOff x="0" y="3179"/>
              <a:chExt cx="5601" cy="738"/>
            </a:xfrm>
          </p:grpSpPr>
          <p:grpSp>
            <p:nvGrpSpPr>
              <p:cNvPr id="14385" name="Group 49"/>
              <p:cNvGrpSpPr>
                <a:grpSpLocks/>
              </p:cNvGrpSpPr>
              <p:nvPr/>
            </p:nvGrpSpPr>
            <p:grpSpPr bwMode="auto">
              <a:xfrm>
                <a:off x="204" y="3179"/>
                <a:ext cx="589" cy="589"/>
                <a:chOff x="642" y="3385"/>
                <a:chExt cx="589" cy="589"/>
              </a:xfrm>
            </p:grpSpPr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auto">
                <a:xfrm>
                  <a:off x="657" y="3385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937" y="3671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88" name="Group 52"/>
              <p:cNvGrpSpPr>
                <a:grpSpLocks/>
              </p:cNvGrpSpPr>
              <p:nvPr/>
            </p:nvGrpSpPr>
            <p:grpSpPr bwMode="auto">
              <a:xfrm>
                <a:off x="1185" y="3227"/>
                <a:ext cx="730" cy="589"/>
                <a:chOff x="1560" y="3297"/>
                <a:chExt cx="730" cy="589"/>
              </a:xfrm>
            </p:grpSpPr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auto">
                <a:xfrm rot="-1884035">
                  <a:off x="1560" y="3297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0" name="Line 54"/>
                <p:cNvSpPr>
                  <a:spLocks noChangeShapeType="1"/>
                </p:cNvSpPr>
                <p:nvPr/>
              </p:nvSpPr>
              <p:spPr bwMode="auto">
                <a:xfrm rot="5400000">
                  <a:off x="1996" y="3543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91" name="Group 55"/>
              <p:cNvGrpSpPr>
                <a:grpSpLocks/>
              </p:cNvGrpSpPr>
              <p:nvPr/>
            </p:nvGrpSpPr>
            <p:grpSpPr bwMode="auto">
              <a:xfrm>
                <a:off x="3289" y="3273"/>
                <a:ext cx="1012" cy="544"/>
                <a:chOff x="2594" y="3405"/>
                <a:chExt cx="1012" cy="544"/>
              </a:xfrm>
            </p:grpSpPr>
            <p:sp>
              <p:nvSpPr>
                <p:cNvPr id="14392" name="Line 56"/>
                <p:cNvSpPr>
                  <a:spLocks noChangeShapeType="1"/>
                </p:cNvSpPr>
                <p:nvPr/>
              </p:nvSpPr>
              <p:spPr bwMode="auto">
                <a:xfrm rot="-1884035">
                  <a:off x="2594" y="3405"/>
                  <a:ext cx="314" cy="5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3" name="Line 57"/>
                <p:cNvSpPr>
                  <a:spLocks noChangeShapeType="1"/>
                </p:cNvSpPr>
                <p:nvPr/>
              </p:nvSpPr>
              <p:spPr bwMode="auto">
                <a:xfrm rot="5400000">
                  <a:off x="3312" y="3532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94" name="Group 58"/>
              <p:cNvGrpSpPr>
                <a:grpSpLocks/>
              </p:cNvGrpSpPr>
              <p:nvPr/>
            </p:nvGrpSpPr>
            <p:grpSpPr bwMode="auto">
              <a:xfrm>
                <a:off x="2308" y="3224"/>
                <a:ext cx="589" cy="589"/>
                <a:chOff x="2880" y="3294"/>
                <a:chExt cx="589" cy="589"/>
              </a:xfrm>
            </p:grpSpPr>
            <p:sp>
              <p:nvSpPr>
                <p:cNvPr id="14395" name="Line 59"/>
                <p:cNvSpPr>
                  <a:spLocks noChangeShapeType="1"/>
                </p:cNvSpPr>
                <p:nvPr/>
              </p:nvSpPr>
              <p:spPr bwMode="auto">
                <a:xfrm rot="1884035" flipH="1">
                  <a:off x="3043" y="3294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6" name="Line 60"/>
                <p:cNvSpPr>
                  <a:spLocks noChangeShapeType="1"/>
                </p:cNvSpPr>
                <p:nvPr/>
              </p:nvSpPr>
              <p:spPr bwMode="auto">
                <a:xfrm rot="5400000">
                  <a:off x="3175" y="3543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97" name="Group 61"/>
              <p:cNvGrpSpPr>
                <a:grpSpLocks/>
              </p:cNvGrpSpPr>
              <p:nvPr/>
            </p:nvGrpSpPr>
            <p:grpSpPr bwMode="auto">
              <a:xfrm>
                <a:off x="4694" y="3654"/>
                <a:ext cx="907" cy="45"/>
                <a:chOff x="4694" y="3766"/>
                <a:chExt cx="907" cy="45"/>
              </a:xfrm>
            </p:grpSpPr>
            <p:sp>
              <p:nvSpPr>
                <p:cNvPr id="14398" name="Line 62"/>
                <p:cNvSpPr>
                  <a:spLocks noChangeShapeType="1"/>
                </p:cNvSpPr>
                <p:nvPr/>
              </p:nvSpPr>
              <p:spPr bwMode="auto">
                <a:xfrm>
                  <a:off x="4694" y="3793"/>
                  <a:ext cx="907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9" name="AutoShape 63"/>
                <p:cNvSpPr>
                  <a:spLocks noChangeArrowheads="1"/>
                </p:cNvSpPr>
                <p:nvPr/>
              </p:nvSpPr>
              <p:spPr bwMode="auto">
                <a:xfrm>
                  <a:off x="5057" y="3766"/>
                  <a:ext cx="46" cy="45"/>
                </a:xfrm>
                <a:prstGeom prst="flowChartConnector">
                  <a:avLst/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400" name="Text Box 64"/>
              <p:cNvSpPr txBox="1">
                <a:spLocks noChangeArrowheads="1"/>
              </p:cNvSpPr>
              <p:nvPr/>
            </p:nvSpPr>
            <p:spPr bwMode="auto">
              <a:xfrm>
                <a:off x="0" y="3571"/>
                <a:ext cx="5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A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14401" name="Text Box 65"/>
              <p:cNvSpPr txBox="1">
                <a:spLocks noChangeArrowheads="1"/>
              </p:cNvSpPr>
              <p:nvPr/>
            </p:nvSpPr>
            <p:spPr bwMode="auto">
              <a:xfrm>
                <a:off x="1063" y="3613"/>
                <a:ext cx="5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B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14402" name="Text Box 66"/>
              <p:cNvSpPr txBox="1">
                <a:spLocks noChangeArrowheads="1"/>
              </p:cNvSpPr>
              <p:nvPr/>
            </p:nvSpPr>
            <p:spPr bwMode="auto">
              <a:xfrm>
                <a:off x="2057" y="3614"/>
                <a:ext cx="5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C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14403" name="Text Box 67"/>
              <p:cNvSpPr txBox="1">
                <a:spLocks noChangeArrowheads="1"/>
              </p:cNvSpPr>
              <p:nvPr/>
            </p:nvSpPr>
            <p:spPr bwMode="auto">
              <a:xfrm>
                <a:off x="5009" y="3629"/>
                <a:ext cx="5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400" b="1" i="1">
                    <a:latin typeface="Times New Roman" pitchFamily="18" charset="0"/>
                  </a:rPr>
                  <a:t>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3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06" y="1818482"/>
            <a:ext cx="4924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331640" y="4075113"/>
            <a:ext cx="540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882444" y="4002882"/>
            <a:ext cx="142875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107994" y="4002882"/>
            <a:ext cx="142875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50644" y="3571082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О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179431" y="3644107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В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747631" y="2973991"/>
            <a:ext cx="142875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387269" y="2707482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940418" y="1700015"/>
            <a:ext cx="2056692" cy="23750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0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i="1" smtClean="0">
                <a:solidFill>
                  <a:srgbClr val="C00000"/>
                </a:solidFill>
                <a:latin typeface="Georgia" pitchFamily="18" charset="0"/>
              </a:rPr>
              <a:t>Построение  углов.</a:t>
            </a:r>
            <a:endParaRPr lang="ru-RU" sz="4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994" y="911469"/>
            <a:ext cx="742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ctr">
              <a:buFont typeface="Wingdings" pitchFamily="2" charset="2"/>
              <a:buNone/>
            </a:pPr>
            <a:r>
              <a:rPr lang="ru-RU" b="1" dirty="0">
                <a:latin typeface="Courier New" pitchFamily="49" charset="0"/>
              </a:rPr>
              <a:t>Транспортир применяют и для построения углов.</a:t>
            </a:r>
          </a:p>
          <a:p>
            <a:pPr marL="3175" indent="11113">
              <a:buFont typeface="Wingdings" pitchFamily="2" charset="2"/>
              <a:buNone/>
            </a:pPr>
            <a:r>
              <a:rPr lang="ru-RU" sz="1600" u="sng" dirty="0">
                <a:latin typeface="Bookman Old Style" pitchFamily="18" charset="0"/>
              </a:rPr>
              <a:t>Построим угол </a:t>
            </a:r>
            <a:r>
              <a:rPr lang="ru-RU" sz="1600" u="sng" dirty="0" smtClean="0">
                <a:latin typeface="Bookman Old Style" pitchFamily="18" charset="0"/>
              </a:rPr>
              <a:t>50</a:t>
            </a:r>
            <a:r>
              <a:rPr lang="en-US" sz="1600" u="sng" dirty="0" smtClean="0">
                <a:latin typeface="Bookman Old Style" pitchFamily="18" charset="0"/>
              </a:rPr>
              <a:t>º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1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0891"/>
            <a:ext cx="2660840" cy="11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5" y="1089816"/>
            <a:ext cx="28837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54" y="1161824"/>
            <a:ext cx="2590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100"/>
          <p:cNvSpPr>
            <a:spLocks noGrp="1" noChangeArrowheads="1"/>
          </p:cNvSpPr>
          <p:nvPr>
            <p:ph idx="1"/>
          </p:nvPr>
        </p:nvSpPr>
        <p:spPr bwMode="auto">
          <a:xfrm>
            <a:off x="395536" y="332656"/>
            <a:ext cx="8140824" cy="57888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Какие фигуры изображены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? Как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они называются?</a:t>
            </a:r>
            <a:endParaRPr lang="ru-RU" sz="2800" b="1" dirty="0">
              <a:latin typeface="+mj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1" y="2348880"/>
            <a:ext cx="8487317" cy="22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1" y="4797152"/>
            <a:ext cx="8487317" cy="159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7525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1) Нужно вершину угла совместить </a:t>
            </a:r>
            <a:r>
              <a:rPr lang="ru-RU" sz="2000" b="1" u="sng" dirty="0" smtClean="0"/>
              <a:t>с центром транспортира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2) Одна сторона угла должна проходить через нулевую отметку (0° по шкале).</a:t>
            </a:r>
          </a:p>
          <a:p>
            <a:pPr marL="0" indent="0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3) Вторая сторона угла должна пересекать шкалу. Нужно посмотреть, через какую  отметку проходит вторая сторона угла. Это и есть величина этого угла.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Если у транспортира есть две шкалы, то надо смотреть на отметку той шкалы, через ноль которой проходит одна из сторон угла.</a:t>
            </a:r>
          </a:p>
          <a:p>
            <a:endParaRPr lang="ru-RU" sz="2000" b="1" dirty="0"/>
          </a:p>
        </p:txBody>
      </p:sp>
      <p:pic>
        <p:nvPicPr>
          <p:cNvPr id="4" name="Picture 5" descr="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007486"/>
            <a:ext cx="2428860" cy="250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45"/>
          <p:cNvSpPr>
            <a:spLocks noChangeArrowheads="1"/>
          </p:cNvSpPr>
          <p:nvPr/>
        </p:nvSpPr>
        <p:spPr bwMode="auto">
          <a:xfrm>
            <a:off x="509417" y="428604"/>
            <a:ext cx="7718425" cy="5788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Как измеряют углы с помощью транспортира?</a:t>
            </a:r>
            <a:endParaRPr lang="ru-RU" altLang="ru-RU" sz="2800" b="1" dirty="0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44550" y="4035261"/>
            <a:ext cx="783190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Леша </a:t>
            </a:r>
            <a:r>
              <a:rPr lang="ru-RU" sz="3200" b="1" dirty="0">
                <a:solidFill>
                  <a:srgbClr val="002060"/>
                </a:solidFill>
              </a:rPr>
              <a:t>и Ваня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измеряли один и тот же угол, но получили разные ответы. Определи по </a:t>
            </a:r>
            <a:r>
              <a:rPr lang="ru-RU" sz="3200" b="1" dirty="0" smtClean="0">
                <a:solidFill>
                  <a:srgbClr val="002060"/>
                </a:solidFill>
              </a:rPr>
              <a:t>рисунку,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кто </a:t>
            </a:r>
            <a:r>
              <a:rPr lang="ru-RU" sz="3200" b="1" dirty="0">
                <a:solidFill>
                  <a:srgbClr val="002060"/>
                </a:solidFill>
              </a:rPr>
              <a:t>из них прав.</a:t>
            </a:r>
            <a:endParaRPr lang="ru-RU" sz="3200" dirty="0">
              <a:solidFill>
                <a:srgbClr val="002060"/>
              </a:solidFill>
            </a:endParaRPr>
          </a:p>
          <a:p>
            <a:pPr eaLnBrk="0" hangingPunct="0"/>
            <a:endParaRPr lang="ru-RU" sz="3200" dirty="0">
              <a:latin typeface="Arial" charset="0"/>
            </a:endParaRPr>
          </a:p>
        </p:txBody>
      </p:sp>
      <p:pic>
        <p:nvPicPr>
          <p:cNvPr id="30726" name="Picture 6" descr="mso39F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CEF"/>
              </a:clrFrom>
              <a:clrTo>
                <a:srgbClr val="EEECE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72656" r="24927" b="3583"/>
          <a:stretch>
            <a:fillRect/>
          </a:stretch>
        </p:blipFill>
        <p:spPr bwMode="auto">
          <a:xfrm>
            <a:off x="0" y="1052513"/>
            <a:ext cx="37449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mso39F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9"/>
              </a:clrFrom>
              <a:clrTo>
                <a:srgbClr val="E7E7E9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43265" r="24602" b="32941"/>
          <a:stretch>
            <a:fillRect/>
          </a:stretch>
        </p:blipFill>
        <p:spPr bwMode="auto">
          <a:xfrm>
            <a:off x="4859338" y="1052513"/>
            <a:ext cx="4033837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6877050" y="3284538"/>
            <a:ext cx="2266950" cy="73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6877050" y="549275"/>
            <a:ext cx="21590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1908175" y="2781300"/>
            <a:ext cx="2232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908175" y="692150"/>
            <a:ext cx="360363" cy="2089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84213" y="476250"/>
            <a:ext cx="237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Лёша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795963" y="404813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Ваня</a:t>
            </a:r>
          </a:p>
        </p:txBody>
      </p:sp>
    </p:spTree>
    <p:extLst>
      <p:ext uri="{BB962C8B-B14F-4D97-AF65-F5344CB8AC3E}">
        <p14:creationId xmlns:p14="http://schemas.microsoft.com/office/powerpoint/2010/main" val="19769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3" name="Group 4441"/>
          <p:cNvGrpSpPr>
            <a:grpSpLocks/>
          </p:cNvGrpSpPr>
          <p:nvPr/>
        </p:nvGrpSpPr>
        <p:grpSpPr bwMode="auto">
          <a:xfrm>
            <a:off x="739775" y="360363"/>
            <a:ext cx="7045325" cy="4505325"/>
            <a:chOff x="520" y="672"/>
            <a:chExt cx="4438" cy="2838"/>
          </a:xfrm>
        </p:grpSpPr>
        <p:grpSp>
          <p:nvGrpSpPr>
            <p:cNvPr id="7511" name="Group 4439"/>
            <p:cNvGrpSpPr>
              <a:grpSpLocks/>
            </p:cNvGrpSpPr>
            <p:nvPr/>
          </p:nvGrpSpPr>
          <p:grpSpPr bwMode="auto">
            <a:xfrm>
              <a:off x="520" y="672"/>
              <a:ext cx="4438" cy="2838"/>
              <a:chOff x="520" y="672"/>
              <a:chExt cx="4438" cy="2838"/>
            </a:xfrm>
          </p:grpSpPr>
          <p:grpSp>
            <p:nvGrpSpPr>
              <p:cNvPr id="7490" name="Group 4418"/>
              <p:cNvGrpSpPr>
                <a:grpSpLocks/>
              </p:cNvGrpSpPr>
              <p:nvPr/>
            </p:nvGrpSpPr>
            <p:grpSpPr bwMode="auto">
              <a:xfrm>
                <a:off x="520" y="672"/>
                <a:ext cx="4438" cy="2838"/>
                <a:chOff x="520" y="672"/>
                <a:chExt cx="4438" cy="2838"/>
              </a:xfrm>
            </p:grpSpPr>
            <p:grpSp>
              <p:nvGrpSpPr>
                <p:cNvPr id="7489" name="Group 4417"/>
                <p:cNvGrpSpPr>
                  <a:grpSpLocks/>
                </p:cNvGrpSpPr>
                <p:nvPr/>
              </p:nvGrpSpPr>
              <p:grpSpPr bwMode="auto">
                <a:xfrm>
                  <a:off x="520" y="672"/>
                  <a:ext cx="4438" cy="2838"/>
                  <a:chOff x="520" y="672"/>
                  <a:chExt cx="4438" cy="2838"/>
                </a:xfrm>
              </p:grpSpPr>
              <p:grpSp>
                <p:nvGrpSpPr>
                  <p:cNvPr id="7488" name="Group 4416"/>
                  <p:cNvGrpSpPr>
                    <a:grpSpLocks/>
                  </p:cNvGrpSpPr>
                  <p:nvPr/>
                </p:nvGrpSpPr>
                <p:grpSpPr bwMode="auto">
                  <a:xfrm>
                    <a:off x="520" y="672"/>
                    <a:ext cx="4438" cy="2838"/>
                    <a:chOff x="520" y="672"/>
                    <a:chExt cx="4438" cy="2838"/>
                  </a:xfrm>
                </p:grpSpPr>
                <p:grpSp>
                  <p:nvGrpSpPr>
                    <p:cNvPr id="7469" name="Group 4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0" y="672"/>
                      <a:ext cx="4438" cy="2838"/>
                      <a:chOff x="526" y="672"/>
                      <a:chExt cx="4438" cy="2838"/>
                    </a:xfrm>
                  </p:grpSpPr>
                  <p:grpSp>
                    <p:nvGrpSpPr>
                      <p:cNvPr id="7462" name="Group 43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6" y="672"/>
                        <a:ext cx="4438" cy="2838"/>
                        <a:chOff x="528" y="672"/>
                        <a:chExt cx="4416" cy="2838"/>
                      </a:xfrm>
                    </p:grpSpPr>
                    <p:grpSp>
                      <p:nvGrpSpPr>
                        <p:cNvPr id="7460" name="Group 43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" y="672"/>
                          <a:ext cx="4416" cy="2838"/>
                          <a:chOff x="528" y="672"/>
                          <a:chExt cx="4416" cy="2838"/>
                        </a:xfrm>
                      </p:grpSpPr>
                      <p:grpSp>
                        <p:nvGrpSpPr>
                          <p:cNvPr id="7458" name="Group 43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28" y="672"/>
                            <a:ext cx="4416" cy="2838"/>
                            <a:chOff x="528" y="672"/>
                            <a:chExt cx="4416" cy="2838"/>
                          </a:xfrm>
                        </p:grpSpPr>
                        <p:grpSp>
                          <p:nvGrpSpPr>
                            <p:cNvPr id="7456" name="Group 43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28" y="672"/>
                              <a:ext cx="4416" cy="2838"/>
                              <a:chOff x="528" y="672"/>
                              <a:chExt cx="4416" cy="2838"/>
                            </a:xfrm>
                          </p:grpSpPr>
                          <p:grpSp>
                            <p:nvGrpSpPr>
                              <p:cNvPr id="7454" name="Group 43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28" y="672"/>
                                <a:ext cx="4416" cy="2838"/>
                                <a:chOff x="528" y="672"/>
                                <a:chExt cx="4416" cy="2838"/>
                              </a:xfrm>
                            </p:grpSpPr>
                            <p:grpSp>
                              <p:nvGrpSpPr>
                                <p:cNvPr id="7452" name="Group 438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28" y="672"/>
                                  <a:ext cx="4416" cy="2838"/>
                                  <a:chOff x="528" y="672"/>
                                  <a:chExt cx="4416" cy="2838"/>
                                </a:xfrm>
                              </p:grpSpPr>
                              <p:graphicFrame>
                                <p:nvGraphicFramePr>
                                  <p:cNvPr id="3074" name="Object 2"/>
                                  <p:cNvGraphicFramePr>
                                    <a:graphicFrameLocks noChangeAspect="1"/>
                                  </p:cNvGraphicFramePr>
                                  <p:nvPr/>
                                </p:nvGraphicFramePr>
                                <p:xfrm>
                                  <a:off x="528" y="672"/>
                                  <a:ext cx="4416" cy="2838"/>
                                </p:xfrm>
                                <a:graphic>
                                  <a:graphicData uri="http://schemas.openxmlformats.org/presentationml/2006/ole">
                                    <mc:AlternateContent xmlns:mc="http://schemas.openxmlformats.org/markup-compatibility/2006">
                                      <mc:Choice xmlns:v="urn:schemas-microsoft-com:vml" Requires="v">
                                        <p:oleObj spid="_x0000_s2054" r:id="rId4" imgW="9525" imgH="9525" progId="">
                                          <p:embed/>
                                        </p:oleObj>
                                      </mc:Choice>
                                      <mc:Fallback>
                                        <p:oleObj r:id="rId4" imgW="9525" imgH="9525" progId="">
                                          <p:embed/>
                                          <p:pic>
                                            <p:nvPicPr>
                                              <p:cNvPr id="0" name=""/>
                                              <p:cNvPicPr>
                                                <a:picLocks noChangeAspect="1" noChangeArrowheads="1"/>
                                              </p:cNvPicPr>
                                              <p:nvPr/>
                                            </p:nvPicPr>
                                            <p:blipFill>
                                              <a:blip r:embed="rId5">
                                                <a:extLst>
                                                  <a:ext uri="{28A0092B-C50C-407E-A947-70E740481C1C}">
                                                    <a14:useLocalDpi xmlns:a14="http://schemas.microsoft.com/office/drawing/2010/main" val="0"/>
                                                  </a:ext>
                                                </a:extLst>
                                              </a:blip>
                                              <a:srcRect/>
                                              <a:stretch>
                                                <a:fillRect/>
                                              </a:stretch>
                                            </p:blipFill>
                                            <p:spPr bwMode="auto">
                                              <a:xfrm>
                                                <a:off x="528" y="672"/>
                                                <a:ext cx="4416" cy="2838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  <a:ln>
                                                <a:noFill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  <a:ext uri="{91240B29-F687-4F45-9708-019B960494DF}">
                                                  <a14:hiddenLine xmlns:a14="http://schemas.microsoft.com/office/drawing/2010/main" w="9525">
                                                    <a:solidFill>
                                                      <a:srgbClr val="006699"/>
                                                    </a:solidFill>
                                                    <a:miter lim="800000"/>
                                                    <a:headEnd/>
                                                    <a:tailEnd/>
                                                  </a14:hiddenLine>
                                                </a:ext>
                                              </a:extLst>
                                            </p:spPr>
                                          </p:pic>
                                        </p:oleObj>
                                      </mc:Fallback>
                                    </mc:AlternateContent>
                                  </a:graphicData>
                                </a:graphic>
                              </p:graphicFrame>
                              <p:sp>
                                <p:nvSpPr>
                                  <p:cNvPr id="7451" name="Rectangle 437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88" y="864"/>
                                    <a:ext cx="306" cy="402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453" name="Rectangle 43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724" y="690"/>
                                  <a:ext cx="192" cy="204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ffectLst/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7455" name="Rectangle 43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50" y="912"/>
                                <a:ext cx="276" cy="39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7457" name="Rectangle 43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20" y="1038"/>
                              <a:ext cx="336" cy="38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7459" name="Rectangle 43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6" y="690"/>
                            <a:ext cx="240" cy="52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7461" name="Rectangle 4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18" y="1872"/>
                          <a:ext cx="432" cy="7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7463" name="Rectangle 43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87" y="1801"/>
                        <a:ext cx="315" cy="8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66" name="Text Box 43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2" y="2418"/>
                        <a:ext cx="36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ru-RU" altLang="ru-RU"/>
                          <a:t>О</a:t>
                        </a:r>
                        <a:endParaRPr lang="en-US" altLang="ru-RU"/>
                      </a:p>
                    </p:txBody>
                  </p:sp>
                </p:grpSp>
                <p:sp>
                  <p:nvSpPr>
                    <p:cNvPr id="7470" name="Oval 4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8" y="2250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1" name="Oval 4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8" y="1536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2" name="Oval 4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2" y="1632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3" name="Oval 4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6" y="1746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4" name="Oval 4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1884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5" name="Oval 4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8" y="2040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6" name="Oval 4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0" y="1494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7" name="Oval 4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8" y="1476"/>
                      <a:ext cx="132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8" name="Oval 4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0" y="1488"/>
                      <a:ext cx="144" cy="1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79" name="Oval 4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040"/>
                      <a:ext cx="144" cy="1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0" name="Oval 4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4" y="1878"/>
                      <a:ext cx="144" cy="1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1" name="Oval 4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6" y="1734"/>
                      <a:ext cx="144" cy="1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2" name="Oval 4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620"/>
                      <a:ext cx="144" cy="1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3" name="Oval 4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0" y="1530"/>
                      <a:ext cx="144" cy="1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4" name="Oval 4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2" y="2382"/>
                      <a:ext cx="126" cy="1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5" name="Oval 4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8" y="2208"/>
                      <a:ext cx="144" cy="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6" name="Oval 4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0" y="2586"/>
                      <a:ext cx="126" cy="1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87" name="Oval 4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0" y="2580"/>
                      <a:ext cx="126" cy="1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076" name="Text Box 4"/>
                  <p:cNvSpPr txBox="1">
                    <a:spLocks noChangeArrowheads="1"/>
                  </p:cNvSpPr>
                  <p:nvPr/>
                </p:nvSpPr>
                <p:spPr bwMode="auto">
                  <a:xfrm rot="4583300">
                    <a:off x="3718" y="2375"/>
                    <a:ext cx="24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6699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sz="1400" b="1"/>
                      <a:t>10</a:t>
                    </a:r>
                    <a:endParaRPr lang="en-US" altLang="ru-RU" sz="1400" b="1"/>
                  </a:p>
                </p:txBody>
              </p:sp>
            </p:grpSp>
            <p:sp>
              <p:nvSpPr>
                <p:cNvPr id="5190" name="Oval 2118"/>
                <p:cNvSpPr>
                  <a:spLocks noChangeArrowheads="1"/>
                </p:cNvSpPr>
                <p:nvPr/>
              </p:nvSpPr>
              <p:spPr bwMode="auto">
                <a:xfrm>
                  <a:off x="3744" y="240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6699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510" name="Rectangle 4438"/>
              <p:cNvSpPr>
                <a:spLocks noChangeArrowheads="1"/>
              </p:cNvSpPr>
              <p:nvPr/>
            </p:nvSpPr>
            <p:spPr bwMode="auto">
              <a:xfrm>
                <a:off x="2700" y="1752"/>
                <a:ext cx="56" cy="9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512" name="Oval 4440"/>
            <p:cNvSpPr>
              <a:spLocks noChangeArrowheads="1"/>
            </p:cNvSpPr>
            <p:nvPr/>
          </p:nvSpPr>
          <p:spPr bwMode="auto">
            <a:xfrm>
              <a:off x="2679" y="2634"/>
              <a:ext cx="50" cy="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91" name="Line 2119"/>
          <p:cNvSpPr>
            <a:spLocks noChangeShapeType="1"/>
          </p:cNvSpPr>
          <p:nvPr/>
        </p:nvSpPr>
        <p:spPr bwMode="auto">
          <a:xfrm flipV="1">
            <a:off x="6299200" y="3487738"/>
            <a:ext cx="177800" cy="3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2" name="Line 2120"/>
          <p:cNvSpPr>
            <a:spLocks noChangeShapeType="1"/>
          </p:cNvSpPr>
          <p:nvPr/>
        </p:nvSpPr>
        <p:spPr bwMode="auto">
          <a:xfrm flipV="1">
            <a:off x="6296025" y="3449638"/>
            <a:ext cx="177800" cy="63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3" name="Line 2121"/>
          <p:cNvSpPr>
            <a:spLocks noChangeShapeType="1"/>
          </p:cNvSpPr>
          <p:nvPr/>
        </p:nvSpPr>
        <p:spPr bwMode="auto">
          <a:xfrm flipV="1">
            <a:off x="6296025" y="3408363"/>
            <a:ext cx="177800" cy="127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4" name="Line 2122"/>
          <p:cNvSpPr>
            <a:spLocks noChangeShapeType="1"/>
          </p:cNvSpPr>
          <p:nvPr/>
        </p:nvSpPr>
        <p:spPr bwMode="auto">
          <a:xfrm flipV="1">
            <a:off x="6296025" y="3373438"/>
            <a:ext cx="180975" cy="15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5" name="Line 2123"/>
          <p:cNvSpPr>
            <a:spLocks noChangeShapeType="1"/>
          </p:cNvSpPr>
          <p:nvPr/>
        </p:nvSpPr>
        <p:spPr bwMode="auto">
          <a:xfrm flipV="1">
            <a:off x="6289675" y="3294063"/>
            <a:ext cx="184150" cy="22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6" name="Line 2124"/>
          <p:cNvSpPr>
            <a:spLocks noChangeShapeType="1"/>
          </p:cNvSpPr>
          <p:nvPr/>
        </p:nvSpPr>
        <p:spPr bwMode="auto">
          <a:xfrm flipV="1">
            <a:off x="6273800" y="3255963"/>
            <a:ext cx="200025" cy="254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7" name="Line 2125"/>
          <p:cNvSpPr>
            <a:spLocks noChangeShapeType="1"/>
          </p:cNvSpPr>
          <p:nvPr/>
        </p:nvSpPr>
        <p:spPr bwMode="auto">
          <a:xfrm flipV="1">
            <a:off x="6273800" y="3176588"/>
            <a:ext cx="177800" cy="22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8" name="Line 2126"/>
          <p:cNvSpPr>
            <a:spLocks noChangeShapeType="1"/>
          </p:cNvSpPr>
          <p:nvPr/>
        </p:nvSpPr>
        <p:spPr bwMode="auto">
          <a:xfrm flipV="1">
            <a:off x="6270625" y="3224213"/>
            <a:ext cx="184150" cy="190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9" name="Line 2127"/>
          <p:cNvSpPr>
            <a:spLocks noChangeShapeType="1"/>
          </p:cNvSpPr>
          <p:nvPr/>
        </p:nvSpPr>
        <p:spPr bwMode="auto">
          <a:xfrm flipV="1">
            <a:off x="6254750" y="3090863"/>
            <a:ext cx="187325" cy="31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0" name="Line 2128"/>
          <p:cNvSpPr>
            <a:spLocks noChangeShapeType="1"/>
          </p:cNvSpPr>
          <p:nvPr/>
        </p:nvSpPr>
        <p:spPr bwMode="auto">
          <a:xfrm flipV="1">
            <a:off x="6251575" y="3052763"/>
            <a:ext cx="184150" cy="31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1" name="Line 2129"/>
          <p:cNvSpPr>
            <a:spLocks noChangeShapeType="1"/>
          </p:cNvSpPr>
          <p:nvPr/>
        </p:nvSpPr>
        <p:spPr bwMode="auto">
          <a:xfrm flipV="1">
            <a:off x="6243638" y="3017838"/>
            <a:ext cx="180975" cy="365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2" name="Line 2130"/>
          <p:cNvSpPr>
            <a:spLocks noChangeShapeType="1"/>
          </p:cNvSpPr>
          <p:nvPr/>
        </p:nvSpPr>
        <p:spPr bwMode="auto">
          <a:xfrm flipV="1">
            <a:off x="6234113" y="2982913"/>
            <a:ext cx="174625" cy="365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3" name="Line 2131"/>
          <p:cNvSpPr>
            <a:spLocks noChangeShapeType="1"/>
          </p:cNvSpPr>
          <p:nvPr/>
        </p:nvSpPr>
        <p:spPr bwMode="auto">
          <a:xfrm flipV="1">
            <a:off x="6215063" y="2908300"/>
            <a:ext cx="179387" cy="47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4" name="Line 2132"/>
          <p:cNvSpPr>
            <a:spLocks noChangeShapeType="1"/>
          </p:cNvSpPr>
          <p:nvPr/>
        </p:nvSpPr>
        <p:spPr bwMode="auto">
          <a:xfrm flipV="1">
            <a:off x="6210300" y="2874963"/>
            <a:ext cx="174625" cy="47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5" name="Line 2133"/>
          <p:cNvSpPr>
            <a:spLocks noChangeShapeType="1"/>
          </p:cNvSpPr>
          <p:nvPr/>
        </p:nvSpPr>
        <p:spPr bwMode="auto">
          <a:xfrm flipV="1">
            <a:off x="6199188" y="2828925"/>
            <a:ext cx="182562" cy="650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6" name="Line 2134"/>
          <p:cNvSpPr>
            <a:spLocks noChangeShapeType="1"/>
          </p:cNvSpPr>
          <p:nvPr/>
        </p:nvSpPr>
        <p:spPr bwMode="auto">
          <a:xfrm flipV="1">
            <a:off x="6184900" y="2792413"/>
            <a:ext cx="174625" cy="666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7" name="Line 2135"/>
          <p:cNvSpPr>
            <a:spLocks noChangeShapeType="1"/>
          </p:cNvSpPr>
          <p:nvPr/>
        </p:nvSpPr>
        <p:spPr bwMode="auto">
          <a:xfrm flipV="1">
            <a:off x="6156325" y="2703513"/>
            <a:ext cx="173038" cy="762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8" name="Line 2136"/>
          <p:cNvSpPr>
            <a:spLocks noChangeShapeType="1"/>
          </p:cNvSpPr>
          <p:nvPr/>
        </p:nvSpPr>
        <p:spPr bwMode="auto">
          <a:xfrm flipV="1">
            <a:off x="6143625" y="2668588"/>
            <a:ext cx="171450" cy="762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09" name="Line 2137"/>
          <p:cNvSpPr>
            <a:spLocks noChangeShapeType="1"/>
          </p:cNvSpPr>
          <p:nvPr/>
        </p:nvSpPr>
        <p:spPr bwMode="auto">
          <a:xfrm flipV="1">
            <a:off x="6129338" y="2636838"/>
            <a:ext cx="161925" cy="746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0" name="Line 2138"/>
          <p:cNvSpPr>
            <a:spLocks noChangeShapeType="1"/>
          </p:cNvSpPr>
          <p:nvPr/>
        </p:nvSpPr>
        <p:spPr bwMode="auto">
          <a:xfrm flipV="1">
            <a:off x="6113463" y="2606675"/>
            <a:ext cx="168275" cy="730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1" name="Line 2139"/>
          <p:cNvSpPr>
            <a:spLocks noChangeShapeType="1"/>
          </p:cNvSpPr>
          <p:nvPr/>
        </p:nvSpPr>
        <p:spPr bwMode="auto">
          <a:xfrm flipV="1">
            <a:off x="6080125" y="2538413"/>
            <a:ext cx="161925" cy="730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2" name="Line 2140"/>
          <p:cNvSpPr>
            <a:spLocks noChangeShapeType="1"/>
          </p:cNvSpPr>
          <p:nvPr/>
        </p:nvSpPr>
        <p:spPr bwMode="auto">
          <a:xfrm flipV="1">
            <a:off x="6057900" y="2497138"/>
            <a:ext cx="166688" cy="825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3" name="Line 2141"/>
          <p:cNvSpPr>
            <a:spLocks noChangeShapeType="1"/>
          </p:cNvSpPr>
          <p:nvPr/>
        </p:nvSpPr>
        <p:spPr bwMode="auto">
          <a:xfrm flipV="1">
            <a:off x="6046788" y="2459038"/>
            <a:ext cx="166687" cy="889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4" name="Line 2142"/>
          <p:cNvSpPr>
            <a:spLocks noChangeShapeType="1"/>
          </p:cNvSpPr>
          <p:nvPr/>
        </p:nvSpPr>
        <p:spPr bwMode="auto">
          <a:xfrm flipV="1">
            <a:off x="6032500" y="2430463"/>
            <a:ext cx="163513" cy="873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5" name="Line 2143"/>
          <p:cNvSpPr>
            <a:spLocks noChangeShapeType="1"/>
          </p:cNvSpPr>
          <p:nvPr/>
        </p:nvSpPr>
        <p:spPr bwMode="auto">
          <a:xfrm flipV="1">
            <a:off x="5995988" y="2360613"/>
            <a:ext cx="157162" cy="857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6" name="Line 2144"/>
          <p:cNvSpPr>
            <a:spLocks noChangeShapeType="1"/>
          </p:cNvSpPr>
          <p:nvPr/>
        </p:nvSpPr>
        <p:spPr bwMode="auto">
          <a:xfrm flipV="1">
            <a:off x="5980113" y="2327275"/>
            <a:ext cx="157162" cy="952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7" name="Line 2145"/>
          <p:cNvSpPr>
            <a:spLocks noChangeShapeType="1"/>
          </p:cNvSpPr>
          <p:nvPr/>
        </p:nvSpPr>
        <p:spPr bwMode="auto">
          <a:xfrm flipV="1">
            <a:off x="5961063" y="2298700"/>
            <a:ext cx="152400" cy="952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8" name="Line 2146"/>
          <p:cNvSpPr>
            <a:spLocks noChangeShapeType="1"/>
          </p:cNvSpPr>
          <p:nvPr/>
        </p:nvSpPr>
        <p:spPr bwMode="auto">
          <a:xfrm flipV="1">
            <a:off x="5938838" y="2260600"/>
            <a:ext cx="152400" cy="1031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19" name="Line 2147"/>
          <p:cNvSpPr>
            <a:spLocks noChangeShapeType="1"/>
          </p:cNvSpPr>
          <p:nvPr/>
        </p:nvSpPr>
        <p:spPr bwMode="auto">
          <a:xfrm flipV="1">
            <a:off x="5891213" y="2192338"/>
            <a:ext cx="155575" cy="1063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0" name="Line 2148"/>
          <p:cNvSpPr>
            <a:spLocks noChangeShapeType="1"/>
          </p:cNvSpPr>
          <p:nvPr/>
        </p:nvSpPr>
        <p:spPr bwMode="auto">
          <a:xfrm flipV="1">
            <a:off x="5865813" y="2170113"/>
            <a:ext cx="147637" cy="1031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1" name="Line 2149"/>
          <p:cNvSpPr>
            <a:spLocks noChangeShapeType="1"/>
          </p:cNvSpPr>
          <p:nvPr/>
        </p:nvSpPr>
        <p:spPr bwMode="auto">
          <a:xfrm flipV="1">
            <a:off x="5848350" y="2133600"/>
            <a:ext cx="146050" cy="1063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2" name="Line 2150"/>
          <p:cNvSpPr>
            <a:spLocks noChangeShapeType="1"/>
          </p:cNvSpPr>
          <p:nvPr/>
        </p:nvSpPr>
        <p:spPr bwMode="auto">
          <a:xfrm flipV="1">
            <a:off x="5824538" y="2105025"/>
            <a:ext cx="147637" cy="1111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" name="Line 2151"/>
          <p:cNvSpPr>
            <a:spLocks noChangeShapeType="1"/>
          </p:cNvSpPr>
          <p:nvPr/>
        </p:nvSpPr>
        <p:spPr bwMode="auto">
          <a:xfrm flipV="1">
            <a:off x="5780088" y="2035175"/>
            <a:ext cx="146050" cy="1206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4" name="Line 2152"/>
          <p:cNvSpPr>
            <a:spLocks noChangeShapeType="1"/>
          </p:cNvSpPr>
          <p:nvPr/>
        </p:nvSpPr>
        <p:spPr bwMode="auto">
          <a:xfrm flipV="1">
            <a:off x="5756275" y="2000250"/>
            <a:ext cx="141288" cy="1238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5" name="Line 2153"/>
          <p:cNvSpPr>
            <a:spLocks noChangeShapeType="1"/>
          </p:cNvSpPr>
          <p:nvPr/>
        </p:nvSpPr>
        <p:spPr bwMode="auto">
          <a:xfrm flipV="1">
            <a:off x="5737225" y="1974850"/>
            <a:ext cx="127000" cy="1206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6" name="Line 2154"/>
          <p:cNvSpPr>
            <a:spLocks noChangeShapeType="1"/>
          </p:cNvSpPr>
          <p:nvPr/>
        </p:nvSpPr>
        <p:spPr bwMode="auto">
          <a:xfrm flipV="1">
            <a:off x="5703888" y="1944688"/>
            <a:ext cx="13335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7" name="Line 2155"/>
          <p:cNvSpPr>
            <a:spLocks noChangeShapeType="1"/>
          </p:cNvSpPr>
          <p:nvPr/>
        </p:nvSpPr>
        <p:spPr bwMode="auto">
          <a:xfrm flipV="1">
            <a:off x="5651500" y="1887538"/>
            <a:ext cx="125413" cy="1333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8" name="Line 2156"/>
          <p:cNvSpPr>
            <a:spLocks noChangeShapeType="1"/>
          </p:cNvSpPr>
          <p:nvPr/>
        </p:nvSpPr>
        <p:spPr bwMode="auto">
          <a:xfrm flipV="1">
            <a:off x="5627688" y="1858963"/>
            <a:ext cx="123825" cy="1349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9" name="Line 2157"/>
          <p:cNvSpPr>
            <a:spLocks noChangeShapeType="1"/>
          </p:cNvSpPr>
          <p:nvPr/>
        </p:nvSpPr>
        <p:spPr bwMode="auto">
          <a:xfrm flipV="1">
            <a:off x="5603875" y="1839913"/>
            <a:ext cx="11430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0" name="Line 2158"/>
          <p:cNvSpPr>
            <a:spLocks noChangeShapeType="1"/>
          </p:cNvSpPr>
          <p:nvPr/>
        </p:nvSpPr>
        <p:spPr bwMode="auto">
          <a:xfrm flipV="1">
            <a:off x="5576888" y="1808163"/>
            <a:ext cx="119062" cy="1381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1" name="Line 2159"/>
          <p:cNvSpPr>
            <a:spLocks noChangeShapeType="1"/>
          </p:cNvSpPr>
          <p:nvPr/>
        </p:nvSpPr>
        <p:spPr bwMode="auto">
          <a:xfrm flipV="1">
            <a:off x="5527675" y="1760538"/>
            <a:ext cx="10160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2" name="Line 2160"/>
          <p:cNvSpPr>
            <a:spLocks noChangeShapeType="1"/>
          </p:cNvSpPr>
          <p:nvPr/>
        </p:nvSpPr>
        <p:spPr bwMode="auto">
          <a:xfrm flipV="1">
            <a:off x="5492750" y="1731963"/>
            <a:ext cx="111125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3" name="Line 2161"/>
          <p:cNvSpPr>
            <a:spLocks noChangeShapeType="1"/>
          </p:cNvSpPr>
          <p:nvPr/>
        </p:nvSpPr>
        <p:spPr bwMode="auto">
          <a:xfrm flipV="1">
            <a:off x="5467350" y="1716088"/>
            <a:ext cx="104775" cy="142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4" name="Line 2162"/>
          <p:cNvSpPr>
            <a:spLocks noChangeShapeType="1"/>
          </p:cNvSpPr>
          <p:nvPr/>
        </p:nvSpPr>
        <p:spPr bwMode="auto">
          <a:xfrm flipV="1">
            <a:off x="5432425" y="1690688"/>
            <a:ext cx="111125" cy="1524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5" name="Line 2163"/>
          <p:cNvSpPr>
            <a:spLocks noChangeShapeType="1"/>
          </p:cNvSpPr>
          <p:nvPr/>
        </p:nvSpPr>
        <p:spPr bwMode="auto">
          <a:xfrm flipV="1">
            <a:off x="5381625" y="1646238"/>
            <a:ext cx="104775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6" name="Line 2164"/>
          <p:cNvSpPr>
            <a:spLocks noChangeShapeType="1"/>
          </p:cNvSpPr>
          <p:nvPr/>
        </p:nvSpPr>
        <p:spPr bwMode="auto">
          <a:xfrm flipV="1">
            <a:off x="5356225" y="1630363"/>
            <a:ext cx="98425" cy="1460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7" name="Line 2165"/>
          <p:cNvSpPr>
            <a:spLocks noChangeShapeType="1"/>
          </p:cNvSpPr>
          <p:nvPr/>
        </p:nvSpPr>
        <p:spPr bwMode="auto">
          <a:xfrm flipV="1">
            <a:off x="5324475" y="1611313"/>
            <a:ext cx="101600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8" name="Line 2166"/>
          <p:cNvSpPr>
            <a:spLocks noChangeShapeType="1"/>
          </p:cNvSpPr>
          <p:nvPr/>
        </p:nvSpPr>
        <p:spPr bwMode="auto">
          <a:xfrm flipV="1">
            <a:off x="5289550" y="1582738"/>
            <a:ext cx="9525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39" name="Line 2167"/>
          <p:cNvSpPr>
            <a:spLocks noChangeShapeType="1"/>
          </p:cNvSpPr>
          <p:nvPr/>
        </p:nvSpPr>
        <p:spPr bwMode="auto">
          <a:xfrm flipV="1">
            <a:off x="5219700" y="1538288"/>
            <a:ext cx="8890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0" name="Line 2168"/>
          <p:cNvSpPr>
            <a:spLocks noChangeShapeType="1"/>
          </p:cNvSpPr>
          <p:nvPr/>
        </p:nvSpPr>
        <p:spPr bwMode="auto">
          <a:xfrm flipV="1">
            <a:off x="5191125" y="1525588"/>
            <a:ext cx="7620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1" name="Line 2169"/>
          <p:cNvSpPr>
            <a:spLocks noChangeShapeType="1"/>
          </p:cNvSpPr>
          <p:nvPr/>
        </p:nvSpPr>
        <p:spPr bwMode="auto">
          <a:xfrm flipV="1">
            <a:off x="5162550" y="1503363"/>
            <a:ext cx="82550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2" name="Line 2170"/>
          <p:cNvSpPr>
            <a:spLocks noChangeShapeType="1"/>
          </p:cNvSpPr>
          <p:nvPr/>
        </p:nvSpPr>
        <p:spPr bwMode="auto">
          <a:xfrm flipV="1">
            <a:off x="5130800" y="1487488"/>
            <a:ext cx="79375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3" name="Line 2171"/>
          <p:cNvSpPr>
            <a:spLocks noChangeShapeType="1"/>
          </p:cNvSpPr>
          <p:nvPr/>
        </p:nvSpPr>
        <p:spPr bwMode="auto">
          <a:xfrm flipV="1">
            <a:off x="5060950" y="1449388"/>
            <a:ext cx="76200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4" name="Line 2172"/>
          <p:cNvSpPr>
            <a:spLocks noChangeShapeType="1"/>
          </p:cNvSpPr>
          <p:nvPr/>
        </p:nvSpPr>
        <p:spPr bwMode="auto">
          <a:xfrm flipV="1">
            <a:off x="5032375" y="1433513"/>
            <a:ext cx="66675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5" name="Line 2173"/>
          <p:cNvSpPr>
            <a:spLocks noChangeShapeType="1"/>
          </p:cNvSpPr>
          <p:nvPr/>
        </p:nvSpPr>
        <p:spPr bwMode="auto">
          <a:xfrm flipV="1">
            <a:off x="4994275" y="1423988"/>
            <a:ext cx="66675" cy="158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6" name="Line 2174"/>
          <p:cNvSpPr>
            <a:spLocks noChangeShapeType="1"/>
          </p:cNvSpPr>
          <p:nvPr/>
        </p:nvSpPr>
        <p:spPr bwMode="auto">
          <a:xfrm flipV="1">
            <a:off x="4959350" y="1404938"/>
            <a:ext cx="69850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7" name="Line 2175"/>
          <p:cNvSpPr>
            <a:spLocks noChangeShapeType="1"/>
          </p:cNvSpPr>
          <p:nvPr/>
        </p:nvSpPr>
        <p:spPr bwMode="auto">
          <a:xfrm flipV="1">
            <a:off x="4883150" y="1379538"/>
            <a:ext cx="63500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8" name="Line 2176"/>
          <p:cNvSpPr>
            <a:spLocks noChangeShapeType="1"/>
          </p:cNvSpPr>
          <p:nvPr/>
        </p:nvSpPr>
        <p:spPr bwMode="auto">
          <a:xfrm flipV="1">
            <a:off x="4848225" y="1354138"/>
            <a:ext cx="66675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49" name="Line 2177"/>
          <p:cNvSpPr>
            <a:spLocks noChangeShapeType="1"/>
          </p:cNvSpPr>
          <p:nvPr/>
        </p:nvSpPr>
        <p:spPr bwMode="auto">
          <a:xfrm flipV="1">
            <a:off x="4822825" y="1350963"/>
            <a:ext cx="50800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0" name="Line 2178"/>
          <p:cNvSpPr>
            <a:spLocks noChangeShapeType="1"/>
          </p:cNvSpPr>
          <p:nvPr/>
        </p:nvSpPr>
        <p:spPr bwMode="auto">
          <a:xfrm flipV="1">
            <a:off x="4787900" y="1335088"/>
            <a:ext cx="4762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1" name="Line 2179"/>
          <p:cNvSpPr>
            <a:spLocks noChangeShapeType="1"/>
          </p:cNvSpPr>
          <p:nvPr/>
        </p:nvSpPr>
        <p:spPr bwMode="auto">
          <a:xfrm flipH="1">
            <a:off x="4714875" y="1319213"/>
            <a:ext cx="38100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2" name="Line 2180"/>
          <p:cNvSpPr>
            <a:spLocks noChangeShapeType="1"/>
          </p:cNvSpPr>
          <p:nvPr/>
        </p:nvSpPr>
        <p:spPr bwMode="auto">
          <a:xfrm flipH="1">
            <a:off x="4683125" y="1309688"/>
            <a:ext cx="34925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3" name="Line 2181"/>
          <p:cNvSpPr>
            <a:spLocks noChangeShapeType="1"/>
          </p:cNvSpPr>
          <p:nvPr/>
        </p:nvSpPr>
        <p:spPr bwMode="auto">
          <a:xfrm flipH="1">
            <a:off x="4648200" y="1303338"/>
            <a:ext cx="28575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4" name="Line 2182"/>
          <p:cNvSpPr>
            <a:spLocks noChangeShapeType="1"/>
          </p:cNvSpPr>
          <p:nvPr/>
        </p:nvSpPr>
        <p:spPr bwMode="auto">
          <a:xfrm flipH="1">
            <a:off x="4613275" y="1293813"/>
            <a:ext cx="2222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5" name="Line 2183"/>
          <p:cNvSpPr>
            <a:spLocks noChangeShapeType="1"/>
          </p:cNvSpPr>
          <p:nvPr/>
        </p:nvSpPr>
        <p:spPr bwMode="auto">
          <a:xfrm flipH="1">
            <a:off x="4530725" y="1281113"/>
            <a:ext cx="25400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6" name="Line 2184"/>
          <p:cNvSpPr>
            <a:spLocks noChangeShapeType="1"/>
          </p:cNvSpPr>
          <p:nvPr/>
        </p:nvSpPr>
        <p:spPr bwMode="auto">
          <a:xfrm flipH="1">
            <a:off x="4495800" y="1271588"/>
            <a:ext cx="2222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7" name="Line 2185"/>
          <p:cNvSpPr>
            <a:spLocks noChangeShapeType="1"/>
          </p:cNvSpPr>
          <p:nvPr/>
        </p:nvSpPr>
        <p:spPr bwMode="auto">
          <a:xfrm flipH="1">
            <a:off x="4464050" y="1265238"/>
            <a:ext cx="15875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8" name="Line 2186"/>
          <p:cNvSpPr>
            <a:spLocks noChangeShapeType="1"/>
          </p:cNvSpPr>
          <p:nvPr/>
        </p:nvSpPr>
        <p:spPr bwMode="auto">
          <a:xfrm flipH="1">
            <a:off x="4425950" y="1262063"/>
            <a:ext cx="15875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59" name="Line 2187"/>
          <p:cNvSpPr>
            <a:spLocks noChangeShapeType="1"/>
          </p:cNvSpPr>
          <p:nvPr/>
        </p:nvSpPr>
        <p:spPr bwMode="auto">
          <a:xfrm flipH="1">
            <a:off x="4346575" y="1252538"/>
            <a:ext cx="12700" cy="1873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0" name="Line 2188"/>
          <p:cNvSpPr>
            <a:spLocks noChangeShapeType="1"/>
          </p:cNvSpPr>
          <p:nvPr/>
        </p:nvSpPr>
        <p:spPr bwMode="auto">
          <a:xfrm flipH="1">
            <a:off x="4308475" y="1249363"/>
            <a:ext cx="12700" cy="1841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1" name="Line 2189"/>
          <p:cNvSpPr>
            <a:spLocks noChangeShapeType="1"/>
          </p:cNvSpPr>
          <p:nvPr/>
        </p:nvSpPr>
        <p:spPr bwMode="auto">
          <a:xfrm flipH="1">
            <a:off x="4273550" y="1252538"/>
            <a:ext cx="3175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2" name="Line 2190"/>
          <p:cNvSpPr>
            <a:spLocks noChangeShapeType="1"/>
          </p:cNvSpPr>
          <p:nvPr/>
        </p:nvSpPr>
        <p:spPr bwMode="auto">
          <a:xfrm>
            <a:off x="4232275" y="1243013"/>
            <a:ext cx="0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3" name="Line 2191"/>
          <p:cNvSpPr>
            <a:spLocks noChangeShapeType="1"/>
          </p:cNvSpPr>
          <p:nvPr/>
        </p:nvSpPr>
        <p:spPr bwMode="auto">
          <a:xfrm>
            <a:off x="4149725" y="1252538"/>
            <a:ext cx="0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4" name="Line 2192"/>
          <p:cNvSpPr>
            <a:spLocks noChangeShapeType="1"/>
          </p:cNvSpPr>
          <p:nvPr/>
        </p:nvSpPr>
        <p:spPr bwMode="auto">
          <a:xfrm>
            <a:off x="4114800" y="1258888"/>
            <a:ext cx="3175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5" name="Line 2193"/>
          <p:cNvSpPr>
            <a:spLocks noChangeShapeType="1"/>
          </p:cNvSpPr>
          <p:nvPr/>
        </p:nvSpPr>
        <p:spPr bwMode="auto">
          <a:xfrm>
            <a:off x="4073525" y="1255713"/>
            <a:ext cx="6350" cy="177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6" name="Line 2194"/>
          <p:cNvSpPr>
            <a:spLocks noChangeShapeType="1"/>
          </p:cNvSpPr>
          <p:nvPr/>
        </p:nvSpPr>
        <p:spPr bwMode="auto">
          <a:xfrm>
            <a:off x="4032250" y="1258888"/>
            <a:ext cx="12700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7" name="Line 2195"/>
          <p:cNvSpPr>
            <a:spLocks noChangeShapeType="1"/>
          </p:cNvSpPr>
          <p:nvPr/>
        </p:nvSpPr>
        <p:spPr bwMode="auto">
          <a:xfrm>
            <a:off x="3956050" y="1265238"/>
            <a:ext cx="1587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8" name="Line 2196"/>
          <p:cNvSpPr>
            <a:spLocks noChangeShapeType="1"/>
          </p:cNvSpPr>
          <p:nvPr/>
        </p:nvSpPr>
        <p:spPr bwMode="auto">
          <a:xfrm>
            <a:off x="3924300" y="1268413"/>
            <a:ext cx="12700" cy="168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69" name="Line 2197"/>
          <p:cNvSpPr>
            <a:spLocks noChangeShapeType="1"/>
          </p:cNvSpPr>
          <p:nvPr/>
        </p:nvSpPr>
        <p:spPr bwMode="auto">
          <a:xfrm>
            <a:off x="3886200" y="1268413"/>
            <a:ext cx="19050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0" name="Line 2198"/>
          <p:cNvSpPr>
            <a:spLocks noChangeShapeType="1"/>
          </p:cNvSpPr>
          <p:nvPr/>
        </p:nvSpPr>
        <p:spPr bwMode="auto">
          <a:xfrm>
            <a:off x="3854450" y="1287463"/>
            <a:ext cx="22225" cy="1746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1" name="Line 2199"/>
          <p:cNvSpPr>
            <a:spLocks noChangeShapeType="1"/>
          </p:cNvSpPr>
          <p:nvPr/>
        </p:nvSpPr>
        <p:spPr bwMode="auto">
          <a:xfrm>
            <a:off x="3789363" y="1289050"/>
            <a:ext cx="25400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2" name="Line 2200"/>
          <p:cNvSpPr>
            <a:spLocks noChangeShapeType="1"/>
          </p:cNvSpPr>
          <p:nvPr/>
        </p:nvSpPr>
        <p:spPr bwMode="auto">
          <a:xfrm>
            <a:off x="3748088" y="1296988"/>
            <a:ext cx="30162" cy="1762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3" name="Line 2201"/>
          <p:cNvSpPr>
            <a:spLocks noChangeShapeType="1"/>
          </p:cNvSpPr>
          <p:nvPr/>
        </p:nvSpPr>
        <p:spPr bwMode="auto">
          <a:xfrm>
            <a:off x="3662363" y="1317625"/>
            <a:ext cx="36512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4" name="Line 2202"/>
          <p:cNvSpPr>
            <a:spLocks noChangeShapeType="1"/>
          </p:cNvSpPr>
          <p:nvPr/>
        </p:nvSpPr>
        <p:spPr bwMode="auto">
          <a:xfrm>
            <a:off x="3705225" y="1303338"/>
            <a:ext cx="28575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5" name="Line 2203"/>
          <p:cNvSpPr>
            <a:spLocks noChangeShapeType="1"/>
          </p:cNvSpPr>
          <p:nvPr/>
        </p:nvSpPr>
        <p:spPr bwMode="auto">
          <a:xfrm>
            <a:off x="3579813" y="1339850"/>
            <a:ext cx="42862" cy="1666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6" name="Line 2204"/>
          <p:cNvSpPr>
            <a:spLocks noChangeShapeType="1"/>
          </p:cNvSpPr>
          <p:nvPr/>
        </p:nvSpPr>
        <p:spPr bwMode="auto">
          <a:xfrm>
            <a:off x="3538538" y="1349375"/>
            <a:ext cx="50800" cy="1809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7" name="Line 2205"/>
          <p:cNvSpPr>
            <a:spLocks noChangeShapeType="1"/>
          </p:cNvSpPr>
          <p:nvPr/>
        </p:nvSpPr>
        <p:spPr bwMode="auto">
          <a:xfrm>
            <a:off x="3502025" y="1365250"/>
            <a:ext cx="49213" cy="171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8" name="Line 2206"/>
          <p:cNvSpPr>
            <a:spLocks noChangeShapeType="1"/>
          </p:cNvSpPr>
          <p:nvPr/>
        </p:nvSpPr>
        <p:spPr bwMode="auto">
          <a:xfrm>
            <a:off x="3460750" y="1370013"/>
            <a:ext cx="57150" cy="1730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79" name="Line 2207"/>
          <p:cNvSpPr>
            <a:spLocks noChangeShapeType="1"/>
          </p:cNvSpPr>
          <p:nvPr/>
        </p:nvSpPr>
        <p:spPr bwMode="auto">
          <a:xfrm>
            <a:off x="3267075" y="1454150"/>
            <a:ext cx="79375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0" name="Line 2208"/>
          <p:cNvSpPr>
            <a:spLocks noChangeShapeType="1"/>
          </p:cNvSpPr>
          <p:nvPr/>
        </p:nvSpPr>
        <p:spPr bwMode="auto">
          <a:xfrm>
            <a:off x="3306763" y="1441450"/>
            <a:ext cx="68262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1" name="Line 2209"/>
          <p:cNvSpPr>
            <a:spLocks noChangeShapeType="1"/>
          </p:cNvSpPr>
          <p:nvPr/>
        </p:nvSpPr>
        <p:spPr bwMode="auto">
          <a:xfrm>
            <a:off x="3338513" y="1422400"/>
            <a:ext cx="65087" cy="1651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2" name="Line 2210"/>
          <p:cNvSpPr>
            <a:spLocks noChangeShapeType="1"/>
          </p:cNvSpPr>
          <p:nvPr/>
        </p:nvSpPr>
        <p:spPr bwMode="auto">
          <a:xfrm>
            <a:off x="3375025" y="1403350"/>
            <a:ext cx="63500" cy="1666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3" name="Line 2211"/>
          <p:cNvSpPr>
            <a:spLocks noChangeShapeType="1"/>
          </p:cNvSpPr>
          <p:nvPr/>
        </p:nvSpPr>
        <p:spPr bwMode="auto">
          <a:xfrm>
            <a:off x="3195638" y="1484313"/>
            <a:ext cx="80962" cy="1603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4" name="Line 2212"/>
          <p:cNvSpPr>
            <a:spLocks noChangeShapeType="1"/>
          </p:cNvSpPr>
          <p:nvPr/>
        </p:nvSpPr>
        <p:spPr bwMode="auto">
          <a:xfrm>
            <a:off x="3165475" y="1498600"/>
            <a:ext cx="82550" cy="1619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5" name="Line 2213"/>
          <p:cNvSpPr>
            <a:spLocks noChangeShapeType="1"/>
          </p:cNvSpPr>
          <p:nvPr/>
        </p:nvSpPr>
        <p:spPr bwMode="auto">
          <a:xfrm>
            <a:off x="3124200" y="1517650"/>
            <a:ext cx="85725" cy="1603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6" name="Line 2214"/>
          <p:cNvSpPr>
            <a:spLocks noChangeShapeType="1"/>
          </p:cNvSpPr>
          <p:nvPr/>
        </p:nvSpPr>
        <p:spPr bwMode="auto">
          <a:xfrm>
            <a:off x="3089275" y="1544638"/>
            <a:ext cx="82550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87" name="Line 2215"/>
          <p:cNvSpPr>
            <a:spLocks noChangeShapeType="1"/>
          </p:cNvSpPr>
          <p:nvPr/>
        </p:nvSpPr>
        <p:spPr bwMode="auto">
          <a:xfrm>
            <a:off x="3022600" y="1577975"/>
            <a:ext cx="88900" cy="155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0" name="Line 2218"/>
          <p:cNvSpPr>
            <a:spLocks noChangeShapeType="1"/>
          </p:cNvSpPr>
          <p:nvPr/>
        </p:nvSpPr>
        <p:spPr bwMode="auto">
          <a:xfrm>
            <a:off x="2989263" y="1592263"/>
            <a:ext cx="98425" cy="16351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1" name="Line 2219"/>
          <p:cNvSpPr>
            <a:spLocks noChangeShapeType="1"/>
          </p:cNvSpPr>
          <p:nvPr/>
        </p:nvSpPr>
        <p:spPr bwMode="auto">
          <a:xfrm>
            <a:off x="2967038" y="1622425"/>
            <a:ext cx="90487" cy="1508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2" name="Line 2220"/>
          <p:cNvSpPr>
            <a:spLocks noChangeShapeType="1"/>
          </p:cNvSpPr>
          <p:nvPr/>
        </p:nvSpPr>
        <p:spPr bwMode="auto">
          <a:xfrm>
            <a:off x="2933700" y="1641475"/>
            <a:ext cx="98425" cy="1524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3" name="Line 2221"/>
          <p:cNvSpPr>
            <a:spLocks noChangeShapeType="1"/>
          </p:cNvSpPr>
          <p:nvPr/>
        </p:nvSpPr>
        <p:spPr bwMode="auto">
          <a:xfrm>
            <a:off x="2870200" y="1684338"/>
            <a:ext cx="96838" cy="142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4" name="Line 2222"/>
          <p:cNvSpPr>
            <a:spLocks noChangeShapeType="1"/>
          </p:cNvSpPr>
          <p:nvPr/>
        </p:nvSpPr>
        <p:spPr bwMode="auto">
          <a:xfrm>
            <a:off x="2838450" y="1708150"/>
            <a:ext cx="103188" cy="1460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5" name="Line 2223"/>
          <p:cNvSpPr>
            <a:spLocks noChangeShapeType="1"/>
          </p:cNvSpPr>
          <p:nvPr/>
        </p:nvSpPr>
        <p:spPr bwMode="auto">
          <a:xfrm>
            <a:off x="2809875" y="1730375"/>
            <a:ext cx="104775" cy="149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6" name="Line 2224"/>
          <p:cNvSpPr>
            <a:spLocks noChangeShapeType="1"/>
          </p:cNvSpPr>
          <p:nvPr/>
        </p:nvSpPr>
        <p:spPr bwMode="auto">
          <a:xfrm>
            <a:off x="2774950" y="1755775"/>
            <a:ext cx="106363" cy="1428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7" name="Line 2225"/>
          <p:cNvSpPr>
            <a:spLocks noChangeShapeType="1"/>
          </p:cNvSpPr>
          <p:nvPr/>
        </p:nvSpPr>
        <p:spPr bwMode="auto">
          <a:xfrm>
            <a:off x="2711450" y="1809750"/>
            <a:ext cx="114300" cy="1381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8" name="Line 2226"/>
          <p:cNvSpPr>
            <a:spLocks noChangeShapeType="1"/>
          </p:cNvSpPr>
          <p:nvPr/>
        </p:nvSpPr>
        <p:spPr bwMode="auto">
          <a:xfrm>
            <a:off x="2679700" y="1831975"/>
            <a:ext cx="119063" cy="1412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99" name="Line 2227"/>
          <p:cNvSpPr>
            <a:spLocks noChangeShapeType="1"/>
          </p:cNvSpPr>
          <p:nvPr/>
        </p:nvSpPr>
        <p:spPr bwMode="auto">
          <a:xfrm>
            <a:off x="2646363" y="1863725"/>
            <a:ext cx="120650" cy="1301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0" name="Line 2228"/>
          <p:cNvSpPr>
            <a:spLocks noChangeShapeType="1"/>
          </p:cNvSpPr>
          <p:nvPr/>
        </p:nvSpPr>
        <p:spPr bwMode="auto">
          <a:xfrm>
            <a:off x="2613025" y="1893888"/>
            <a:ext cx="130175" cy="1333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1" name="Line 2229"/>
          <p:cNvSpPr>
            <a:spLocks noChangeShapeType="1"/>
          </p:cNvSpPr>
          <p:nvPr/>
        </p:nvSpPr>
        <p:spPr bwMode="auto">
          <a:xfrm>
            <a:off x="2563813" y="1952625"/>
            <a:ext cx="125412" cy="1238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2" name="Line 2230"/>
          <p:cNvSpPr>
            <a:spLocks noChangeShapeType="1"/>
          </p:cNvSpPr>
          <p:nvPr/>
        </p:nvSpPr>
        <p:spPr bwMode="auto">
          <a:xfrm>
            <a:off x="2532063" y="1973263"/>
            <a:ext cx="133350" cy="1270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3" name="Line 2231"/>
          <p:cNvSpPr>
            <a:spLocks noChangeShapeType="1"/>
          </p:cNvSpPr>
          <p:nvPr/>
        </p:nvSpPr>
        <p:spPr bwMode="auto">
          <a:xfrm>
            <a:off x="2511425" y="2003425"/>
            <a:ext cx="133350" cy="1254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4" name="Line 2232"/>
          <p:cNvSpPr>
            <a:spLocks noChangeShapeType="1"/>
          </p:cNvSpPr>
          <p:nvPr/>
        </p:nvSpPr>
        <p:spPr bwMode="auto">
          <a:xfrm>
            <a:off x="2482850" y="2035175"/>
            <a:ext cx="134938" cy="1174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5" name="Line 2233"/>
          <p:cNvSpPr>
            <a:spLocks noChangeShapeType="1"/>
          </p:cNvSpPr>
          <p:nvPr/>
        </p:nvSpPr>
        <p:spPr bwMode="auto">
          <a:xfrm>
            <a:off x="2432050" y="2101850"/>
            <a:ext cx="139700" cy="1063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6" name="Line 2234"/>
          <p:cNvSpPr>
            <a:spLocks noChangeShapeType="1"/>
          </p:cNvSpPr>
          <p:nvPr/>
        </p:nvSpPr>
        <p:spPr bwMode="auto">
          <a:xfrm>
            <a:off x="2405063" y="2127250"/>
            <a:ext cx="144462" cy="1143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7" name="Line 2235"/>
          <p:cNvSpPr>
            <a:spLocks noChangeShapeType="1"/>
          </p:cNvSpPr>
          <p:nvPr/>
        </p:nvSpPr>
        <p:spPr bwMode="auto">
          <a:xfrm>
            <a:off x="2386013" y="2160588"/>
            <a:ext cx="138112" cy="1031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8" name="Line 2236"/>
          <p:cNvSpPr>
            <a:spLocks noChangeShapeType="1"/>
          </p:cNvSpPr>
          <p:nvPr/>
        </p:nvSpPr>
        <p:spPr bwMode="auto">
          <a:xfrm>
            <a:off x="2357438" y="2192338"/>
            <a:ext cx="147637" cy="1063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09" name="Line 2237"/>
          <p:cNvSpPr>
            <a:spLocks noChangeShapeType="1"/>
          </p:cNvSpPr>
          <p:nvPr/>
        </p:nvSpPr>
        <p:spPr bwMode="auto">
          <a:xfrm>
            <a:off x="2312988" y="2259013"/>
            <a:ext cx="153987" cy="1095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1" name="Line 2239"/>
          <p:cNvSpPr>
            <a:spLocks noChangeShapeType="1"/>
          </p:cNvSpPr>
          <p:nvPr/>
        </p:nvSpPr>
        <p:spPr bwMode="auto">
          <a:xfrm>
            <a:off x="2286000" y="2293938"/>
            <a:ext cx="146050" cy="936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2" name="Line 2240"/>
          <p:cNvSpPr>
            <a:spLocks noChangeShapeType="1"/>
          </p:cNvSpPr>
          <p:nvPr/>
        </p:nvSpPr>
        <p:spPr bwMode="auto">
          <a:xfrm>
            <a:off x="2266950" y="2322513"/>
            <a:ext cx="150813" cy="936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3" name="Line 2241"/>
          <p:cNvSpPr>
            <a:spLocks noChangeShapeType="1"/>
          </p:cNvSpPr>
          <p:nvPr/>
        </p:nvSpPr>
        <p:spPr bwMode="auto">
          <a:xfrm>
            <a:off x="2241550" y="2355850"/>
            <a:ext cx="157163" cy="10001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4" name="Line 2242"/>
          <p:cNvSpPr>
            <a:spLocks noChangeShapeType="1"/>
          </p:cNvSpPr>
          <p:nvPr/>
        </p:nvSpPr>
        <p:spPr bwMode="auto">
          <a:xfrm>
            <a:off x="2206625" y="2428875"/>
            <a:ext cx="160338" cy="952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5" name="Line 2243"/>
          <p:cNvSpPr>
            <a:spLocks noChangeShapeType="1"/>
          </p:cNvSpPr>
          <p:nvPr/>
        </p:nvSpPr>
        <p:spPr bwMode="auto">
          <a:xfrm>
            <a:off x="2185988" y="2465388"/>
            <a:ext cx="160337" cy="904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6" name="Line 2244"/>
          <p:cNvSpPr>
            <a:spLocks noChangeShapeType="1"/>
          </p:cNvSpPr>
          <p:nvPr/>
        </p:nvSpPr>
        <p:spPr bwMode="auto">
          <a:xfrm>
            <a:off x="2170113" y="2497138"/>
            <a:ext cx="160337" cy="857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7" name="Line 2245"/>
          <p:cNvSpPr>
            <a:spLocks noChangeShapeType="1"/>
          </p:cNvSpPr>
          <p:nvPr/>
        </p:nvSpPr>
        <p:spPr bwMode="auto">
          <a:xfrm>
            <a:off x="2152650" y="2530475"/>
            <a:ext cx="155575" cy="793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8" name="Line 2246"/>
          <p:cNvSpPr>
            <a:spLocks noChangeShapeType="1"/>
          </p:cNvSpPr>
          <p:nvPr/>
        </p:nvSpPr>
        <p:spPr bwMode="auto">
          <a:xfrm>
            <a:off x="2124075" y="2605088"/>
            <a:ext cx="166688" cy="714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19" name="Line 2247"/>
          <p:cNvSpPr>
            <a:spLocks noChangeShapeType="1"/>
          </p:cNvSpPr>
          <p:nvPr/>
        </p:nvSpPr>
        <p:spPr bwMode="auto">
          <a:xfrm>
            <a:off x="2105025" y="2635250"/>
            <a:ext cx="165100" cy="730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0" name="Line 2248"/>
          <p:cNvSpPr>
            <a:spLocks noChangeShapeType="1"/>
          </p:cNvSpPr>
          <p:nvPr/>
        </p:nvSpPr>
        <p:spPr bwMode="auto">
          <a:xfrm>
            <a:off x="2089150" y="2665413"/>
            <a:ext cx="171450" cy="793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1" name="Line 2249"/>
          <p:cNvSpPr>
            <a:spLocks noChangeShapeType="1"/>
          </p:cNvSpPr>
          <p:nvPr/>
        </p:nvSpPr>
        <p:spPr bwMode="auto">
          <a:xfrm>
            <a:off x="2074863" y="2701925"/>
            <a:ext cx="171450" cy="762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2" name="Line 2250"/>
          <p:cNvSpPr>
            <a:spLocks noChangeShapeType="1"/>
          </p:cNvSpPr>
          <p:nvPr/>
        </p:nvSpPr>
        <p:spPr bwMode="auto">
          <a:xfrm>
            <a:off x="2051050" y="2770188"/>
            <a:ext cx="168275" cy="6826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3" name="Line 2251"/>
          <p:cNvSpPr>
            <a:spLocks noChangeShapeType="1"/>
          </p:cNvSpPr>
          <p:nvPr/>
        </p:nvSpPr>
        <p:spPr bwMode="auto">
          <a:xfrm>
            <a:off x="2038350" y="2811463"/>
            <a:ext cx="165100" cy="587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4" name="Line 2252"/>
          <p:cNvSpPr>
            <a:spLocks noChangeShapeType="1"/>
          </p:cNvSpPr>
          <p:nvPr/>
        </p:nvSpPr>
        <p:spPr bwMode="auto">
          <a:xfrm>
            <a:off x="2022475" y="2849563"/>
            <a:ext cx="165100" cy="5873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" name="Line 2253"/>
          <p:cNvSpPr>
            <a:spLocks noChangeShapeType="1"/>
          </p:cNvSpPr>
          <p:nvPr/>
        </p:nvSpPr>
        <p:spPr bwMode="auto">
          <a:xfrm>
            <a:off x="2019300" y="2897188"/>
            <a:ext cx="153988" cy="44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" name="Line 2254"/>
          <p:cNvSpPr>
            <a:spLocks noChangeShapeType="1"/>
          </p:cNvSpPr>
          <p:nvPr/>
        </p:nvSpPr>
        <p:spPr bwMode="auto">
          <a:xfrm>
            <a:off x="1989138" y="2973388"/>
            <a:ext cx="173037" cy="444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7" name="Line 2255"/>
          <p:cNvSpPr>
            <a:spLocks noChangeShapeType="1"/>
          </p:cNvSpPr>
          <p:nvPr/>
        </p:nvSpPr>
        <p:spPr bwMode="auto">
          <a:xfrm>
            <a:off x="1979613" y="3008313"/>
            <a:ext cx="173037" cy="412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" name="Line 2256"/>
          <p:cNvSpPr>
            <a:spLocks noChangeShapeType="1"/>
          </p:cNvSpPr>
          <p:nvPr/>
        </p:nvSpPr>
        <p:spPr bwMode="auto">
          <a:xfrm>
            <a:off x="1966913" y="3046413"/>
            <a:ext cx="188912" cy="396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" name="Line 2257"/>
          <p:cNvSpPr>
            <a:spLocks noChangeShapeType="1"/>
          </p:cNvSpPr>
          <p:nvPr/>
        </p:nvSpPr>
        <p:spPr bwMode="auto">
          <a:xfrm>
            <a:off x="1960563" y="3089275"/>
            <a:ext cx="180975" cy="2857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0" name="Line 2258"/>
          <p:cNvSpPr>
            <a:spLocks noChangeShapeType="1"/>
          </p:cNvSpPr>
          <p:nvPr/>
        </p:nvSpPr>
        <p:spPr bwMode="auto">
          <a:xfrm>
            <a:off x="1943100" y="3167063"/>
            <a:ext cx="184150" cy="222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1" name="Line 2259"/>
          <p:cNvSpPr>
            <a:spLocks noChangeShapeType="1"/>
          </p:cNvSpPr>
          <p:nvPr/>
        </p:nvSpPr>
        <p:spPr bwMode="auto">
          <a:xfrm>
            <a:off x="1938338" y="3206750"/>
            <a:ext cx="184150" cy="206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2" name="Line 2260"/>
          <p:cNvSpPr>
            <a:spLocks noChangeShapeType="1"/>
          </p:cNvSpPr>
          <p:nvPr/>
        </p:nvSpPr>
        <p:spPr bwMode="auto">
          <a:xfrm>
            <a:off x="1936750" y="3244850"/>
            <a:ext cx="177800" cy="206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3" name="Line 2261"/>
          <p:cNvSpPr>
            <a:spLocks noChangeShapeType="1"/>
          </p:cNvSpPr>
          <p:nvPr/>
        </p:nvSpPr>
        <p:spPr bwMode="auto">
          <a:xfrm>
            <a:off x="1931988" y="3289300"/>
            <a:ext cx="176212" cy="174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4" name="Line 2262"/>
          <p:cNvSpPr>
            <a:spLocks noChangeShapeType="1"/>
          </p:cNvSpPr>
          <p:nvPr/>
        </p:nvSpPr>
        <p:spPr bwMode="auto">
          <a:xfrm>
            <a:off x="1924050" y="3370263"/>
            <a:ext cx="179388" cy="95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5" name="Line 2263"/>
          <p:cNvSpPr>
            <a:spLocks noChangeShapeType="1"/>
          </p:cNvSpPr>
          <p:nvPr/>
        </p:nvSpPr>
        <p:spPr bwMode="auto">
          <a:xfrm>
            <a:off x="1927225" y="3416300"/>
            <a:ext cx="17145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6" name="Line 2264"/>
          <p:cNvSpPr>
            <a:spLocks noChangeShapeType="1"/>
          </p:cNvSpPr>
          <p:nvPr/>
        </p:nvSpPr>
        <p:spPr bwMode="auto">
          <a:xfrm flipV="1">
            <a:off x="1917700" y="3449638"/>
            <a:ext cx="180975" cy="15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7" name="Line 2265"/>
          <p:cNvSpPr>
            <a:spLocks noChangeShapeType="1"/>
          </p:cNvSpPr>
          <p:nvPr/>
        </p:nvSpPr>
        <p:spPr bwMode="auto">
          <a:xfrm>
            <a:off x="1922463" y="3494088"/>
            <a:ext cx="1778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91" name="Text Box 4419"/>
          <p:cNvSpPr txBox="1">
            <a:spLocks noChangeArrowheads="1"/>
          </p:cNvSpPr>
          <p:nvPr/>
        </p:nvSpPr>
        <p:spPr bwMode="auto">
          <a:xfrm rot="5572564">
            <a:off x="5772150" y="33702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0</a:t>
            </a:r>
          </a:p>
        </p:txBody>
      </p:sp>
      <p:sp>
        <p:nvSpPr>
          <p:cNvPr id="7492" name="Text Box 4420"/>
          <p:cNvSpPr txBox="1">
            <a:spLocks noChangeArrowheads="1"/>
          </p:cNvSpPr>
          <p:nvPr/>
        </p:nvSpPr>
        <p:spPr bwMode="auto">
          <a:xfrm rot="4795047">
            <a:off x="5715000" y="304641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10</a:t>
            </a:r>
          </a:p>
        </p:txBody>
      </p:sp>
      <p:sp>
        <p:nvSpPr>
          <p:cNvPr id="7493" name="Text Box 4421"/>
          <p:cNvSpPr txBox="1">
            <a:spLocks noChangeArrowheads="1"/>
          </p:cNvSpPr>
          <p:nvPr/>
        </p:nvSpPr>
        <p:spPr bwMode="auto">
          <a:xfrm rot="4237833">
            <a:off x="5651500" y="27606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20</a:t>
            </a:r>
          </a:p>
        </p:txBody>
      </p:sp>
      <p:sp>
        <p:nvSpPr>
          <p:cNvPr id="7494" name="Text Box 4422"/>
          <p:cNvSpPr txBox="1">
            <a:spLocks noChangeArrowheads="1"/>
          </p:cNvSpPr>
          <p:nvPr/>
        </p:nvSpPr>
        <p:spPr bwMode="auto">
          <a:xfrm rot="3604364">
            <a:off x="5502275" y="24558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30</a:t>
            </a:r>
          </a:p>
        </p:txBody>
      </p:sp>
      <p:sp>
        <p:nvSpPr>
          <p:cNvPr id="7495" name="Text Box 4423"/>
          <p:cNvSpPr txBox="1">
            <a:spLocks noChangeArrowheads="1"/>
          </p:cNvSpPr>
          <p:nvPr/>
        </p:nvSpPr>
        <p:spPr bwMode="auto">
          <a:xfrm rot="3155149">
            <a:off x="5324475" y="2217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40</a:t>
            </a:r>
          </a:p>
        </p:txBody>
      </p:sp>
      <p:sp>
        <p:nvSpPr>
          <p:cNvPr id="7496" name="Text Box 4424"/>
          <p:cNvSpPr txBox="1">
            <a:spLocks noChangeArrowheads="1"/>
          </p:cNvSpPr>
          <p:nvPr/>
        </p:nvSpPr>
        <p:spPr bwMode="auto">
          <a:xfrm rot="2513052">
            <a:off x="5108575" y="19986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50</a:t>
            </a:r>
          </a:p>
        </p:txBody>
      </p:sp>
      <p:sp>
        <p:nvSpPr>
          <p:cNvPr id="7497" name="Text Box 4425"/>
          <p:cNvSpPr txBox="1">
            <a:spLocks noChangeArrowheads="1"/>
          </p:cNvSpPr>
          <p:nvPr/>
        </p:nvSpPr>
        <p:spPr bwMode="auto">
          <a:xfrm rot="1850142">
            <a:off x="4845050" y="18081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60</a:t>
            </a:r>
          </a:p>
        </p:txBody>
      </p:sp>
      <p:sp>
        <p:nvSpPr>
          <p:cNvPr id="7498" name="Text Box 4426"/>
          <p:cNvSpPr txBox="1">
            <a:spLocks noChangeArrowheads="1"/>
          </p:cNvSpPr>
          <p:nvPr/>
        </p:nvSpPr>
        <p:spPr bwMode="auto">
          <a:xfrm rot="920780">
            <a:off x="4562475" y="16843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70</a:t>
            </a:r>
          </a:p>
        </p:txBody>
      </p:sp>
      <p:sp>
        <p:nvSpPr>
          <p:cNvPr id="7499" name="Text Box 4427"/>
          <p:cNvSpPr txBox="1">
            <a:spLocks noChangeArrowheads="1"/>
          </p:cNvSpPr>
          <p:nvPr/>
        </p:nvSpPr>
        <p:spPr bwMode="auto">
          <a:xfrm rot="316437">
            <a:off x="4267200" y="159861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80</a:t>
            </a:r>
          </a:p>
        </p:txBody>
      </p:sp>
      <p:sp>
        <p:nvSpPr>
          <p:cNvPr id="7500" name="Text Box 4428"/>
          <p:cNvSpPr txBox="1">
            <a:spLocks noChangeArrowheads="1"/>
          </p:cNvSpPr>
          <p:nvPr/>
        </p:nvSpPr>
        <p:spPr bwMode="auto">
          <a:xfrm>
            <a:off x="3924300" y="156051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90</a:t>
            </a:r>
          </a:p>
        </p:txBody>
      </p:sp>
      <p:sp>
        <p:nvSpPr>
          <p:cNvPr id="7501" name="Text Box 4429"/>
          <p:cNvSpPr txBox="1">
            <a:spLocks noChangeArrowheads="1"/>
          </p:cNvSpPr>
          <p:nvPr/>
        </p:nvSpPr>
        <p:spPr bwMode="auto">
          <a:xfrm rot="-495160">
            <a:off x="3638550" y="15890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100</a:t>
            </a:r>
          </a:p>
        </p:txBody>
      </p:sp>
      <p:sp>
        <p:nvSpPr>
          <p:cNvPr id="7502" name="Text Box 4430"/>
          <p:cNvSpPr txBox="1">
            <a:spLocks noChangeArrowheads="1"/>
          </p:cNvSpPr>
          <p:nvPr/>
        </p:nvSpPr>
        <p:spPr bwMode="auto">
          <a:xfrm rot="-1302922">
            <a:off x="3305175" y="16652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110</a:t>
            </a:r>
          </a:p>
        </p:txBody>
      </p:sp>
      <p:sp>
        <p:nvSpPr>
          <p:cNvPr id="7503" name="Text Box 4431"/>
          <p:cNvSpPr txBox="1">
            <a:spLocks noChangeArrowheads="1"/>
          </p:cNvSpPr>
          <p:nvPr/>
        </p:nvSpPr>
        <p:spPr bwMode="auto">
          <a:xfrm rot="-2024004">
            <a:off x="2992438" y="18176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120</a:t>
            </a:r>
          </a:p>
        </p:txBody>
      </p:sp>
      <p:sp>
        <p:nvSpPr>
          <p:cNvPr id="7504" name="Text Box 4432"/>
          <p:cNvSpPr txBox="1">
            <a:spLocks noChangeArrowheads="1"/>
          </p:cNvSpPr>
          <p:nvPr/>
        </p:nvSpPr>
        <p:spPr bwMode="auto">
          <a:xfrm rot="-2535302">
            <a:off x="2736850" y="201771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130</a:t>
            </a:r>
          </a:p>
        </p:txBody>
      </p:sp>
      <p:sp>
        <p:nvSpPr>
          <p:cNvPr id="7505" name="Text Box 4433"/>
          <p:cNvSpPr txBox="1">
            <a:spLocks noChangeArrowheads="1"/>
          </p:cNvSpPr>
          <p:nvPr/>
        </p:nvSpPr>
        <p:spPr bwMode="auto">
          <a:xfrm rot="-3148632">
            <a:off x="2519362" y="22367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140</a:t>
            </a:r>
          </a:p>
        </p:txBody>
      </p:sp>
      <p:sp>
        <p:nvSpPr>
          <p:cNvPr id="7506" name="Text Box 4434"/>
          <p:cNvSpPr txBox="1">
            <a:spLocks noChangeArrowheads="1"/>
          </p:cNvSpPr>
          <p:nvPr/>
        </p:nvSpPr>
        <p:spPr bwMode="auto">
          <a:xfrm rot="-4329811">
            <a:off x="2208212" y="27701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160</a:t>
            </a:r>
          </a:p>
        </p:txBody>
      </p:sp>
      <p:sp>
        <p:nvSpPr>
          <p:cNvPr id="7507" name="Text Box 4435"/>
          <p:cNvSpPr txBox="1">
            <a:spLocks noChangeArrowheads="1"/>
          </p:cNvSpPr>
          <p:nvPr/>
        </p:nvSpPr>
        <p:spPr bwMode="auto">
          <a:xfrm rot="-3497573">
            <a:off x="2382838" y="2500313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150</a:t>
            </a:r>
          </a:p>
        </p:txBody>
      </p:sp>
      <p:sp>
        <p:nvSpPr>
          <p:cNvPr id="7508" name="Text Box 4436"/>
          <p:cNvSpPr txBox="1">
            <a:spLocks noChangeArrowheads="1"/>
          </p:cNvSpPr>
          <p:nvPr/>
        </p:nvSpPr>
        <p:spPr bwMode="auto">
          <a:xfrm rot="-4730836">
            <a:off x="2133600" y="30654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170</a:t>
            </a:r>
          </a:p>
        </p:txBody>
      </p:sp>
      <p:sp>
        <p:nvSpPr>
          <p:cNvPr id="7509" name="Text Box 4437"/>
          <p:cNvSpPr txBox="1">
            <a:spLocks noChangeArrowheads="1"/>
          </p:cNvSpPr>
          <p:nvPr/>
        </p:nvSpPr>
        <p:spPr bwMode="auto">
          <a:xfrm rot="-5464699">
            <a:off x="2105025" y="33797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400" b="1"/>
              <a:t>180</a:t>
            </a:r>
          </a:p>
        </p:txBody>
      </p:sp>
      <p:grpSp>
        <p:nvGrpSpPr>
          <p:cNvPr id="7517" name="Group 4445"/>
          <p:cNvGrpSpPr>
            <a:grpSpLocks/>
          </p:cNvGrpSpPr>
          <p:nvPr/>
        </p:nvGrpSpPr>
        <p:grpSpPr bwMode="auto">
          <a:xfrm>
            <a:off x="4210050" y="1222375"/>
            <a:ext cx="1938338" cy="2290763"/>
            <a:chOff x="2706" y="1215"/>
            <a:chExt cx="1221" cy="1443"/>
          </a:xfrm>
        </p:grpSpPr>
        <p:sp>
          <p:nvSpPr>
            <p:cNvPr id="7515" name="Line 4443"/>
            <p:cNvSpPr>
              <a:spLocks noChangeShapeType="1"/>
            </p:cNvSpPr>
            <p:nvPr/>
          </p:nvSpPr>
          <p:spPr bwMode="auto">
            <a:xfrm flipV="1">
              <a:off x="2706" y="1965"/>
              <a:ext cx="582" cy="693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16" name="Line 4444"/>
            <p:cNvSpPr>
              <a:spLocks noChangeShapeType="1"/>
            </p:cNvSpPr>
            <p:nvPr/>
          </p:nvSpPr>
          <p:spPr bwMode="auto">
            <a:xfrm flipV="1">
              <a:off x="3633" y="1215"/>
              <a:ext cx="294" cy="351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18" name="Text Box 4446"/>
          <p:cNvSpPr txBox="1">
            <a:spLocks noChangeArrowheads="1"/>
          </p:cNvSpPr>
          <p:nvPr/>
        </p:nvSpPr>
        <p:spPr bwMode="auto">
          <a:xfrm>
            <a:off x="5967413" y="1303338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B</a:t>
            </a:r>
          </a:p>
        </p:txBody>
      </p:sp>
      <p:grpSp>
        <p:nvGrpSpPr>
          <p:cNvPr id="7521" name="Group 4449"/>
          <p:cNvGrpSpPr>
            <a:grpSpLocks/>
          </p:cNvGrpSpPr>
          <p:nvPr/>
        </p:nvGrpSpPr>
        <p:grpSpPr bwMode="auto">
          <a:xfrm>
            <a:off x="4200525" y="665163"/>
            <a:ext cx="42863" cy="2828925"/>
            <a:chOff x="2700" y="864"/>
            <a:chExt cx="0" cy="1800"/>
          </a:xfrm>
        </p:grpSpPr>
        <p:sp>
          <p:nvSpPr>
            <p:cNvPr id="7519" name="Line 4447"/>
            <p:cNvSpPr>
              <a:spLocks noChangeShapeType="1"/>
            </p:cNvSpPr>
            <p:nvPr/>
          </p:nvSpPr>
          <p:spPr bwMode="auto">
            <a:xfrm flipH="1" flipV="1">
              <a:off x="2700" y="1743"/>
              <a:ext cx="0" cy="92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20" name="Line 4448"/>
            <p:cNvSpPr>
              <a:spLocks noChangeShapeType="1"/>
            </p:cNvSpPr>
            <p:nvPr/>
          </p:nvSpPr>
          <p:spPr bwMode="auto">
            <a:xfrm flipV="1">
              <a:off x="2700" y="864"/>
              <a:ext cx="0" cy="36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22" name="Text Box 4450"/>
          <p:cNvSpPr txBox="1">
            <a:spLocks noChangeArrowheads="1"/>
          </p:cNvSpPr>
          <p:nvPr/>
        </p:nvSpPr>
        <p:spPr bwMode="auto">
          <a:xfrm>
            <a:off x="4233863" y="641350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C</a:t>
            </a:r>
          </a:p>
        </p:txBody>
      </p:sp>
      <p:grpSp>
        <p:nvGrpSpPr>
          <p:cNvPr id="7526" name="Group 4454"/>
          <p:cNvGrpSpPr>
            <a:grpSpLocks/>
          </p:cNvGrpSpPr>
          <p:nvPr/>
        </p:nvGrpSpPr>
        <p:grpSpPr bwMode="auto">
          <a:xfrm>
            <a:off x="1985963" y="1684338"/>
            <a:ext cx="2185987" cy="1814512"/>
            <a:chOff x="1305" y="1506"/>
            <a:chExt cx="1377" cy="1143"/>
          </a:xfrm>
        </p:grpSpPr>
        <p:sp>
          <p:nvSpPr>
            <p:cNvPr id="7524" name="Line 4452"/>
            <p:cNvSpPr>
              <a:spLocks noChangeShapeType="1"/>
            </p:cNvSpPr>
            <p:nvPr/>
          </p:nvSpPr>
          <p:spPr bwMode="auto">
            <a:xfrm flipH="1" flipV="1">
              <a:off x="1992" y="2082"/>
              <a:ext cx="690" cy="567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25" name="Line 4453"/>
            <p:cNvSpPr>
              <a:spLocks noChangeShapeType="1"/>
            </p:cNvSpPr>
            <p:nvPr/>
          </p:nvSpPr>
          <p:spPr bwMode="auto">
            <a:xfrm>
              <a:off x="1305" y="1506"/>
              <a:ext cx="294" cy="24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27" name="Text Box 4455"/>
          <p:cNvSpPr txBox="1">
            <a:spLocks noChangeArrowheads="1"/>
          </p:cNvSpPr>
          <p:nvPr/>
        </p:nvSpPr>
        <p:spPr bwMode="auto">
          <a:xfrm>
            <a:off x="1733550" y="1665288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D</a:t>
            </a:r>
          </a:p>
        </p:txBody>
      </p:sp>
      <p:grpSp>
        <p:nvGrpSpPr>
          <p:cNvPr id="7530" name="Group 4458"/>
          <p:cNvGrpSpPr>
            <a:grpSpLocks/>
          </p:cNvGrpSpPr>
          <p:nvPr/>
        </p:nvGrpSpPr>
        <p:grpSpPr bwMode="auto">
          <a:xfrm>
            <a:off x="4219575" y="1884363"/>
            <a:ext cx="2333625" cy="1628775"/>
            <a:chOff x="2712" y="1632"/>
            <a:chExt cx="1470" cy="1026"/>
          </a:xfrm>
        </p:grpSpPr>
        <p:sp>
          <p:nvSpPr>
            <p:cNvPr id="7528" name="Line 4456"/>
            <p:cNvSpPr>
              <a:spLocks noChangeShapeType="1"/>
            </p:cNvSpPr>
            <p:nvPr/>
          </p:nvSpPr>
          <p:spPr bwMode="auto">
            <a:xfrm flipV="1">
              <a:off x="2712" y="2145"/>
              <a:ext cx="747" cy="51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29" name="Line 4457"/>
            <p:cNvSpPr>
              <a:spLocks noChangeShapeType="1"/>
            </p:cNvSpPr>
            <p:nvPr/>
          </p:nvSpPr>
          <p:spPr bwMode="auto">
            <a:xfrm flipV="1">
              <a:off x="3891" y="1632"/>
              <a:ext cx="291" cy="21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33" name="Group 4461"/>
          <p:cNvGrpSpPr>
            <a:grpSpLocks/>
          </p:cNvGrpSpPr>
          <p:nvPr/>
        </p:nvGrpSpPr>
        <p:grpSpPr bwMode="auto">
          <a:xfrm>
            <a:off x="2681288" y="1098550"/>
            <a:ext cx="1504950" cy="2376488"/>
            <a:chOff x="1740" y="1149"/>
            <a:chExt cx="948" cy="1497"/>
          </a:xfrm>
        </p:grpSpPr>
        <p:sp>
          <p:nvSpPr>
            <p:cNvPr id="7531" name="Line 4459"/>
            <p:cNvSpPr>
              <a:spLocks noChangeShapeType="1"/>
            </p:cNvSpPr>
            <p:nvPr/>
          </p:nvSpPr>
          <p:spPr bwMode="auto">
            <a:xfrm flipH="1" flipV="1">
              <a:off x="2208" y="1890"/>
              <a:ext cx="480" cy="7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32" name="Line 4460"/>
            <p:cNvSpPr>
              <a:spLocks noChangeShapeType="1"/>
            </p:cNvSpPr>
            <p:nvPr/>
          </p:nvSpPr>
          <p:spPr bwMode="auto">
            <a:xfrm>
              <a:off x="1740" y="1149"/>
              <a:ext cx="192" cy="3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34" name="Text Box 4462"/>
          <p:cNvSpPr txBox="1">
            <a:spLocks noChangeArrowheads="1"/>
          </p:cNvSpPr>
          <p:nvPr/>
        </p:nvSpPr>
        <p:spPr bwMode="auto">
          <a:xfrm>
            <a:off x="6583363" y="1585913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F</a:t>
            </a:r>
            <a:endParaRPr lang="ru-RU" altLang="ru-RU"/>
          </a:p>
        </p:txBody>
      </p:sp>
      <p:sp>
        <p:nvSpPr>
          <p:cNvPr id="7535" name="Text Box 4463"/>
          <p:cNvSpPr txBox="1">
            <a:spLocks noChangeArrowheads="1"/>
          </p:cNvSpPr>
          <p:nvPr/>
        </p:nvSpPr>
        <p:spPr bwMode="auto">
          <a:xfrm>
            <a:off x="2535238" y="646113"/>
            <a:ext cx="64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M</a:t>
            </a:r>
            <a:endParaRPr lang="ru-RU" altLang="ru-RU"/>
          </a:p>
        </p:txBody>
      </p:sp>
      <p:sp>
        <p:nvSpPr>
          <p:cNvPr id="7540" name="Text Box 4468"/>
          <p:cNvSpPr txBox="1">
            <a:spLocks noChangeArrowheads="1"/>
          </p:cNvSpPr>
          <p:nvPr/>
        </p:nvSpPr>
        <p:spPr bwMode="auto">
          <a:xfrm>
            <a:off x="1382713" y="5029200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en-US" altLang="ru-RU" b="1" i="1" dirty="0">
                <a:solidFill>
                  <a:schemeClr val="bg1"/>
                </a:solidFill>
                <a:sym typeface="Symbol" pitchFamily="18" charset="2"/>
              </a:rPr>
              <a:t>AOE</a:t>
            </a:r>
            <a:r>
              <a:rPr lang="en-US" altLang="ru-RU" b="1" dirty="0">
                <a:solidFill>
                  <a:schemeClr val="bg1"/>
                </a:solidFill>
                <a:sym typeface="Symbol" pitchFamily="18" charset="2"/>
              </a:rPr>
              <a:t> = 180</a:t>
            </a:r>
            <a:r>
              <a:rPr lang="en-US" altLang="ru-RU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541" name="Text Box 4469"/>
          <p:cNvSpPr txBox="1">
            <a:spLocks noChangeArrowheads="1"/>
          </p:cNvSpPr>
          <p:nvPr/>
        </p:nvSpPr>
        <p:spPr bwMode="auto">
          <a:xfrm>
            <a:off x="1382713" y="5546725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en-US" altLang="ru-RU" b="1" i="1">
                <a:solidFill>
                  <a:schemeClr val="bg1"/>
                </a:solidFill>
                <a:sym typeface="Symbol" pitchFamily="18" charset="2"/>
              </a:rPr>
              <a:t>AOB</a:t>
            </a:r>
            <a:r>
              <a:rPr lang="en-US" altLang="ru-RU" b="1">
                <a:solidFill>
                  <a:schemeClr val="bg1"/>
                </a:solidFill>
                <a:sym typeface="Symbol" pitchFamily="18" charset="2"/>
              </a:rPr>
              <a:t> = 50</a:t>
            </a:r>
            <a:r>
              <a:rPr lang="en-US" altLang="ru-RU" b="1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542" name="Text Box 4470"/>
          <p:cNvSpPr txBox="1">
            <a:spLocks noChangeArrowheads="1"/>
          </p:cNvSpPr>
          <p:nvPr/>
        </p:nvSpPr>
        <p:spPr bwMode="auto">
          <a:xfrm>
            <a:off x="1382713" y="6124575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en-US" altLang="ru-RU" b="1" i="1">
                <a:solidFill>
                  <a:schemeClr val="bg1"/>
                </a:solidFill>
                <a:sym typeface="Symbol" pitchFamily="18" charset="2"/>
              </a:rPr>
              <a:t>AOC</a:t>
            </a:r>
            <a:r>
              <a:rPr lang="en-US" altLang="ru-RU" b="1">
                <a:solidFill>
                  <a:schemeClr val="bg1"/>
                </a:solidFill>
                <a:sym typeface="Symbol" pitchFamily="18" charset="2"/>
              </a:rPr>
              <a:t> = 90</a:t>
            </a:r>
            <a:r>
              <a:rPr lang="en-US" altLang="ru-RU" b="1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543" name="Text Box 4471"/>
          <p:cNvSpPr txBox="1">
            <a:spLocks noChangeArrowheads="1"/>
          </p:cNvSpPr>
          <p:nvPr/>
        </p:nvSpPr>
        <p:spPr bwMode="auto">
          <a:xfrm>
            <a:off x="4694238" y="5029200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en-US" altLang="ru-RU" b="1" i="1">
                <a:solidFill>
                  <a:schemeClr val="bg1"/>
                </a:solidFill>
                <a:sym typeface="Symbol" pitchFamily="18" charset="2"/>
              </a:rPr>
              <a:t>AOD</a:t>
            </a:r>
            <a:r>
              <a:rPr lang="en-US" altLang="ru-RU" b="1">
                <a:solidFill>
                  <a:schemeClr val="bg1"/>
                </a:solidFill>
                <a:sym typeface="Symbol" pitchFamily="18" charset="2"/>
              </a:rPr>
              <a:t> = 140</a:t>
            </a:r>
            <a:r>
              <a:rPr lang="en-US" altLang="ru-RU" b="1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544" name="Text Box 4472"/>
          <p:cNvSpPr txBox="1">
            <a:spLocks noChangeArrowheads="1"/>
          </p:cNvSpPr>
          <p:nvPr/>
        </p:nvSpPr>
        <p:spPr bwMode="auto">
          <a:xfrm>
            <a:off x="4694238" y="5548313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en-US" altLang="ru-RU" b="1" i="1">
                <a:solidFill>
                  <a:schemeClr val="bg1"/>
                </a:solidFill>
                <a:sym typeface="Symbol" pitchFamily="18" charset="2"/>
              </a:rPr>
              <a:t>AOF</a:t>
            </a:r>
            <a:r>
              <a:rPr lang="en-US" altLang="ru-RU" b="1">
                <a:solidFill>
                  <a:schemeClr val="bg1"/>
                </a:solidFill>
                <a:sym typeface="Symbol" pitchFamily="18" charset="2"/>
              </a:rPr>
              <a:t> = 35</a:t>
            </a:r>
            <a:r>
              <a:rPr lang="en-US" altLang="ru-RU" b="1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7545" name="Text Box 4473"/>
          <p:cNvSpPr txBox="1">
            <a:spLocks noChangeArrowheads="1"/>
          </p:cNvSpPr>
          <p:nvPr/>
        </p:nvSpPr>
        <p:spPr bwMode="auto">
          <a:xfrm>
            <a:off x="4694238" y="6124575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en-US" altLang="ru-RU" b="1" i="1">
                <a:solidFill>
                  <a:schemeClr val="bg1"/>
                </a:solidFill>
                <a:sym typeface="Symbol" pitchFamily="18" charset="2"/>
              </a:rPr>
              <a:t>AOM</a:t>
            </a:r>
            <a:r>
              <a:rPr lang="en-US" altLang="ru-RU" b="1">
                <a:solidFill>
                  <a:schemeClr val="bg1"/>
                </a:solidFill>
                <a:sym typeface="Symbol" pitchFamily="18" charset="2"/>
              </a:rPr>
              <a:t> = 122</a:t>
            </a:r>
            <a:r>
              <a:rPr lang="en-US" altLang="ru-RU" b="1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°</a:t>
            </a:r>
            <a:endParaRPr lang="ru-RU" alt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"/>
                                        <p:tgtEl>
                                          <p:spTgt spid="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"/>
                                        <p:tgtEl>
                                          <p:spTgt spid="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"/>
                                        <p:tgtEl>
                                          <p:spTgt spid="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"/>
                                        <p:tgtEl>
                                          <p:spTgt spid="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"/>
                                        <p:tgtEl>
                                          <p:spTgt spid="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"/>
                                        <p:tgtEl>
                                          <p:spTgt spid="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1" grpId="0" autoUpdateAnimBg="0"/>
      <p:bldP spid="7492" grpId="0" autoUpdateAnimBg="0"/>
      <p:bldP spid="7493" grpId="0" autoUpdateAnimBg="0"/>
      <p:bldP spid="7494" grpId="0" autoUpdateAnimBg="0"/>
      <p:bldP spid="7495" grpId="0" autoUpdateAnimBg="0"/>
      <p:bldP spid="7496" grpId="0" autoUpdateAnimBg="0"/>
      <p:bldP spid="7497" grpId="0" autoUpdateAnimBg="0"/>
      <p:bldP spid="7498" grpId="0" autoUpdateAnimBg="0"/>
      <p:bldP spid="7499" grpId="0" autoUpdateAnimBg="0"/>
      <p:bldP spid="7500" grpId="0" autoUpdateAnimBg="0"/>
      <p:bldP spid="7501" grpId="0" autoUpdateAnimBg="0"/>
      <p:bldP spid="7502" grpId="0" autoUpdateAnimBg="0"/>
      <p:bldP spid="7503" grpId="0" autoUpdateAnimBg="0"/>
      <p:bldP spid="7504" grpId="0" autoUpdateAnimBg="0"/>
      <p:bldP spid="7505" grpId="0" autoUpdateAnimBg="0"/>
      <p:bldP spid="7506" grpId="0" autoUpdateAnimBg="0"/>
      <p:bldP spid="7507" grpId="0" autoUpdateAnimBg="0"/>
      <p:bldP spid="7508" grpId="0" autoUpdateAnimBg="0"/>
      <p:bldP spid="7509" grpId="0" autoUpdateAnimBg="0"/>
      <p:bldP spid="7518" grpId="0" autoUpdateAnimBg="0"/>
      <p:bldP spid="7522" grpId="0" autoUpdateAnimBg="0"/>
      <p:bldP spid="7527" grpId="0" autoUpdateAnimBg="0"/>
      <p:bldP spid="7534" grpId="0" autoUpdateAnimBg="0"/>
      <p:bldP spid="7535" grpId="0" autoUpdateAnimBg="0"/>
      <p:bldP spid="7540" grpId="0" autoUpdateAnimBg="0"/>
      <p:bldP spid="7541" grpId="0" autoUpdateAnimBg="0"/>
      <p:bldP spid="7542" grpId="0" autoUpdateAnimBg="0"/>
      <p:bldP spid="7543" grpId="0" autoUpdateAnimBg="0"/>
      <p:bldP spid="7544" grpId="0" autoUpdateAnimBg="0"/>
      <p:bldP spid="754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Выполните алгоритм:</a:t>
            </a:r>
            <a:endParaRPr lang="ru-RU" cap="none" dirty="0"/>
          </a:p>
        </p:txBody>
      </p:sp>
      <p:sp>
        <p:nvSpPr>
          <p:cNvPr id="4" name="AutoShape 5132"/>
          <p:cNvSpPr>
            <a:spLocks noGrp="1" noChangeArrowheads="1"/>
          </p:cNvSpPr>
          <p:nvPr>
            <p:ph idx="1"/>
          </p:nvPr>
        </p:nvSpPr>
        <p:spPr bwMode="auto">
          <a:xfrm>
            <a:off x="431540" y="1860457"/>
            <a:ext cx="8640960" cy="120884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400" dirty="0"/>
              <a:t>начертите луч </a:t>
            </a:r>
            <a:r>
              <a:rPr lang="ru-RU" sz="2400" dirty="0" smtClean="0"/>
              <a:t>АВ</a:t>
            </a:r>
          </a:p>
          <a:p>
            <a:pPr marL="457200" indent="-457200" algn="ctr">
              <a:spcBef>
                <a:spcPct val="50000"/>
              </a:spcBef>
              <a:buFont typeface="+mj-lt"/>
              <a:buAutoNum type="arabicPeriod"/>
            </a:pPr>
            <a:r>
              <a:rPr lang="ru-RU" sz="2400" dirty="0" smtClean="0"/>
              <a:t>из </a:t>
            </a:r>
            <a:r>
              <a:rPr lang="ru-RU" sz="2400" dirty="0"/>
              <a:t>вершины А проведите ещё один луч, не совпадающий с АВ. </a:t>
            </a:r>
            <a:endParaRPr lang="ru-RU" altLang="ru-RU" sz="2400" b="1" dirty="0" smtClean="0"/>
          </a:p>
        </p:txBody>
      </p:sp>
      <p:sp>
        <p:nvSpPr>
          <p:cNvPr id="5" name="AutoShape 5132"/>
          <p:cNvSpPr txBox="1">
            <a:spLocks noChangeArrowheads="1"/>
          </p:cNvSpPr>
          <p:nvPr/>
        </p:nvSpPr>
        <p:spPr bwMode="auto">
          <a:xfrm>
            <a:off x="366562" y="3280008"/>
            <a:ext cx="8640960" cy="919401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itchFamily="34" charset="0"/>
              <a:buNone/>
            </a:pPr>
            <a:r>
              <a:rPr lang="ru-RU" altLang="ru-RU" sz="2400" b="1" dirty="0" smtClean="0"/>
              <a:t>Угол </a:t>
            </a:r>
            <a:r>
              <a:rPr lang="ru-RU" altLang="ru-RU" b="1" dirty="0" smtClean="0"/>
              <a:t>– </a:t>
            </a:r>
            <a:r>
              <a:rPr lang="ru-RU" altLang="ru-RU" sz="2400" b="1" dirty="0" smtClean="0"/>
              <a:t>это фигура, образованная двумя лучами, имеющими общее начало.</a:t>
            </a:r>
            <a:endParaRPr lang="ru-RU" altLang="ru-RU" sz="2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368994" y="4348569"/>
            <a:ext cx="3168352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368745" y="524257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79712" y="5157192"/>
            <a:ext cx="53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8968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68994" y="5316700"/>
            <a:ext cx="3082821" cy="56784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9992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7022511" y="4348827"/>
            <a:ext cx="1409700" cy="51077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sym typeface="Symbol" pitchFamily="18" charset="2"/>
              </a:rPr>
              <a:t>ВАС</a:t>
            </a:r>
            <a:endParaRPr lang="ru-RU" altLang="ru-RU" sz="2400" b="1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7057484" y="6030580"/>
            <a:ext cx="1409700" cy="51077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sym typeface="Symbol" pitchFamily="18" charset="2"/>
              </a:rPr>
              <a:t>А</a:t>
            </a:r>
            <a:endParaRPr lang="ru-RU" altLang="ru-RU" sz="2400" b="1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7057484" y="5242579"/>
            <a:ext cx="1409700" cy="51077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sym typeface="Symbol" pitchFamily="18" charset="2"/>
              </a:rPr>
              <a:t>САВ</a:t>
            </a:r>
            <a:endParaRPr lang="ru-RU" altLang="ru-RU" sz="2400" b="1" i="1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37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/>
      <p:bldP spid="12" grpId="0"/>
      <p:bldP spid="15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0" descr="http://festival.1september.ru/articles/212440/img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1268760"/>
            <a:ext cx="7992888" cy="485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5100"/>
          <p:cNvSpPr>
            <a:spLocks noChangeArrowheads="1"/>
          </p:cNvSpPr>
          <p:nvPr/>
        </p:nvSpPr>
        <p:spPr bwMode="auto">
          <a:xfrm>
            <a:off x="287524" y="173014"/>
            <a:ext cx="8640960" cy="510778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Назовите вершину и стороны каждого угла, изображенного на рис. 1</a:t>
            </a:r>
          </a:p>
        </p:txBody>
      </p:sp>
    </p:spTree>
    <p:extLst>
      <p:ext uri="{BB962C8B-B14F-4D97-AF65-F5344CB8AC3E}">
        <p14:creationId xmlns:p14="http://schemas.microsoft.com/office/powerpoint/2010/main" val="700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765300" y="115888"/>
            <a:ext cx="5662613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Математический диктант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04825" y="763588"/>
            <a:ext cx="1798638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 вариант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443663" y="796925"/>
            <a:ext cx="1798637" cy="536575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2 вариант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956050" y="903288"/>
            <a:ext cx="809625" cy="534987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1.</a:t>
            </a:r>
          </a:p>
        </p:txBody>
      </p:sp>
      <p:grpSp>
        <p:nvGrpSpPr>
          <p:cNvPr id="2118" name="Group 70"/>
          <p:cNvGrpSpPr>
            <a:grpSpLocks/>
          </p:cNvGrpSpPr>
          <p:nvPr/>
        </p:nvGrpSpPr>
        <p:grpSpPr bwMode="auto">
          <a:xfrm>
            <a:off x="684213" y="1387475"/>
            <a:ext cx="7777162" cy="2689225"/>
            <a:chOff x="431" y="874"/>
            <a:chExt cx="4899" cy="1694"/>
          </a:xfrm>
        </p:grpSpPr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1111" y="874"/>
              <a:ext cx="34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</a:rPr>
                <a:t>а) запишите название данного угла:</a:t>
              </a:r>
            </a:p>
          </p:txBody>
        </p:sp>
        <p:grpSp>
          <p:nvGrpSpPr>
            <p:cNvPr id="2092" name="Group 44"/>
            <p:cNvGrpSpPr>
              <a:grpSpLocks/>
            </p:cNvGrpSpPr>
            <p:nvPr/>
          </p:nvGrpSpPr>
          <p:grpSpPr bwMode="auto">
            <a:xfrm>
              <a:off x="431" y="1207"/>
              <a:ext cx="1497" cy="1361"/>
              <a:chOff x="431" y="1117"/>
              <a:chExt cx="1497" cy="1361"/>
            </a:xfrm>
          </p:grpSpPr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>
                <a:off x="431" y="1117"/>
                <a:ext cx="1451" cy="1361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38100" cmpd="dbl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 flipH="1">
                <a:off x="657" y="1344"/>
                <a:ext cx="408" cy="77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657" y="2115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Text Box 41"/>
              <p:cNvSpPr txBox="1">
                <a:spLocks noChangeArrowheads="1"/>
              </p:cNvSpPr>
              <p:nvPr/>
            </p:nvSpPr>
            <p:spPr bwMode="auto">
              <a:xfrm>
                <a:off x="657" y="1253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M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2090" name="Text Box 42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N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2091" name="Text Box 43"/>
              <p:cNvSpPr txBox="1">
                <a:spLocks noChangeArrowheads="1"/>
              </p:cNvSpPr>
              <p:nvPr/>
            </p:nvSpPr>
            <p:spPr bwMode="auto">
              <a:xfrm>
                <a:off x="1610" y="21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P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</p:grp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3833" y="1207"/>
              <a:ext cx="1497" cy="1361"/>
              <a:chOff x="3833" y="1207"/>
              <a:chExt cx="1497" cy="1361"/>
            </a:xfrm>
          </p:grpSpPr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>
                <a:off x="3833" y="1207"/>
                <a:ext cx="1451" cy="1361"/>
              </a:xfrm>
              <a:prstGeom prst="roundRect">
                <a:avLst>
                  <a:gd name="adj" fmla="val 16667"/>
                </a:avLst>
              </a:prstGeom>
              <a:solidFill>
                <a:srgbClr val="FFEAD5"/>
              </a:solidFill>
              <a:ln w="38100" cmpd="dbl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 rot="1582619" flipH="1">
                <a:off x="4218" y="1550"/>
                <a:ext cx="408" cy="77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059" y="2205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Text Box 49"/>
              <p:cNvSpPr txBox="1">
                <a:spLocks noChangeArrowheads="1"/>
              </p:cNvSpPr>
              <p:nvPr/>
            </p:nvSpPr>
            <p:spPr bwMode="auto">
              <a:xfrm>
                <a:off x="4604" y="1389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R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2098" name="Text Box 50"/>
              <p:cNvSpPr txBox="1">
                <a:spLocks noChangeArrowheads="1"/>
              </p:cNvSpPr>
              <p:nvPr/>
            </p:nvSpPr>
            <p:spPr bwMode="auto">
              <a:xfrm>
                <a:off x="3923" y="220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S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2099" name="Text Box 51"/>
              <p:cNvSpPr txBox="1">
                <a:spLocks noChangeArrowheads="1"/>
              </p:cNvSpPr>
              <p:nvPr/>
            </p:nvSpPr>
            <p:spPr bwMode="auto">
              <a:xfrm>
                <a:off x="5012" y="220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400" b="1" i="1">
                    <a:latin typeface="Times New Roman" pitchFamily="18" charset="0"/>
                  </a:rPr>
                  <a:t>T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</p:grpSp>
      </p:grp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900113" y="4292600"/>
            <a:ext cx="824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б) запишите, как обозначена вершина данного угла: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900113" y="5516563"/>
            <a:ext cx="824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в) запишите, как обозначены стороны данного угла:</a:t>
            </a:r>
          </a:p>
        </p:txBody>
      </p:sp>
    </p:spTree>
    <p:extLst>
      <p:ext uri="{BB962C8B-B14F-4D97-AF65-F5344CB8AC3E}">
        <p14:creationId xmlns:p14="http://schemas.microsoft.com/office/powerpoint/2010/main" val="37322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5" grpId="0"/>
      <p:bldP spid="2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763713" y="35167"/>
            <a:ext cx="5662613" cy="510778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/>
              <a:t>Проверьте себя: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04825" y="763588"/>
            <a:ext cx="1798638" cy="510778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 вариант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443663" y="796925"/>
            <a:ext cx="1798637" cy="510778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2 вариант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56050" y="903288"/>
            <a:ext cx="809625" cy="510778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1.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63713" y="1387475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а) запишите название данного угла: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684213" y="1916113"/>
            <a:ext cx="2376487" cy="2160587"/>
            <a:chOff x="431" y="1117"/>
            <a:chExt cx="1497" cy="1361"/>
          </a:xfrm>
        </p:grpSpPr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431" y="1117"/>
              <a:ext cx="1451" cy="136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657" y="1344"/>
              <a:ext cx="408" cy="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657" y="2115"/>
              <a:ext cx="113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657" y="1253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M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521" y="21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N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610" y="21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P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</p:grp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6084888" y="1916113"/>
            <a:ext cx="2376487" cy="2160587"/>
            <a:chOff x="3833" y="1207"/>
            <a:chExt cx="1497" cy="1361"/>
          </a:xfrm>
        </p:grpSpPr>
        <p:sp>
          <p:nvSpPr>
            <p:cNvPr id="10255" name="AutoShape 15"/>
            <p:cNvSpPr>
              <a:spLocks noChangeArrowheads="1"/>
            </p:cNvSpPr>
            <p:nvPr/>
          </p:nvSpPr>
          <p:spPr bwMode="auto">
            <a:xfrm>
              <a:off x="3833" y="1207"/>
              <a:ext cx="1451" cy="1361"/>
            </a:xfrm>
            <a:prstGeom prst="roundRect">
              <a:avLst>
                <a:gd name="adj" fmla="val 16667"/>
              </a:avLst>
            </a:prstGeom>
            <a:solidFill>
              <a:srgbClr val="FFEAD5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rot="1582619" flipH="1">
              <a:off x="4218" y="1550"/>
              <a:ext cx="408" cy="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4059" y="2205"/>
              <a:ext cx="113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4604" y="1389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R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923" y="220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S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5012" y="220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T</a:t>
              </a:r>
              <a:endParaRPr lang="ru-RU" altLang="ru-RU" sz="2400" b="1" i="1">
                <a:latin typeface="Times New Roman" pitchFamily="18" charset="0"/>
              </a:endParaRPr>
            </a:p>
          </p:txBody>
        </p:sp>
      </p:grp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132138" y="1989138"/>
            <a:ext cx="1409700" cy="51077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>
                <a:latin typeface="Times New Roman" pitchFamily="18" charset="0"/>
              </a:rPr>
              <a:t> 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MNP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530725" y="3500438"/>
            <a:ext cx="1409700" cy="510778"/>
          </a:xfrm>
          <a:prstGeom prst="roundRect">
            <a:avLst>
              <a:gd name="adj" fmla="val 16667"/>
            </a:avLst>
          </a:prstGeom>
          <a:solidFill>
            <a:srgbClr val="FFEAD5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en-US" altLang="ru-RU" sz="2400" b="1" i="1" dirty="0">
                <a:latin typeface="Times New Roman" pitchFamily="18" charset="0"/>
                <a:sym typeface="Symbol" pitchFamily="18" charset="2"/>
              </a:rPr>
              <a:t>RST</a:t>
            </a:r>
            <a:endParaRPr lang="ru-RU" altLang="ru-RU" sz="2400" b="1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27088" y="4221163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б) запишите, как обозначена вершина данного угла:</a:t>
            </a: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971550" y="4868863"/>
            <a:ext cx="1562100" cy="51077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latin typeface="Times New Roman" pitchFamily="18" charset="0"/>
                <a:sym typeface="Symbol" pitchFamily="18" charset="2"/>
              </a:rPr>
              <a:t>точка</a:t>
            </a:r>
            <a:r>
              <a:rPr lang="ru-RU" altLang="ru-RU" sz="2400" b="1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ru-RU" sz="2400" b="1" i="1" dirty="0">
                <a:latin typeface="Times New Roman" pitchFamily="18" charset="0"/>
                <a:sym typeface="Symbol" pitchFamily="18" charset="2"/>
              </a:rPr>
              <a:t>N</a:t>
            </a:r>
            <a:endParaRPr lang="ru-RU" altLang="ru-RU" sz="2400" b="1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6443663" y="4797425"/>
            <a:ext cx="1674812" cy="510778"/>
          </a:xfrm>
          <a:prstGeom prst="roundRect">
            <a:avLst>
              <a:gd name="adj" fmla="val 16667"/>
            </a:avLst>
          </a:prstGeom>
          <a:solidFill>
            <a:srgbClr val="FFEAD5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  <a:sym typeface="Symbol" pitchFamily="18" charset="2"/>
              </a:rPr>
              <a:t>точка</a:t>
            </a:r>
            <a:r>
              <a:rPr lang="en-US" altLang="ru-RU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ru-RU" sz="2400" b="1" i="1">
                <a:latin typeface="Times New Roman" pitchFamily="18" charset="0"/>
                <a:sym typeface="Symbol" pitchFamily="18" charset="2"/>
              </a:rPr>
              <a:t>S</a:t>
            </a:r>
            <a:endParaRPr lang="ru-RU" altLang="ru-RU" sz="24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27088" y="5445125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в) запишите, как обозначены стороны данного угла:</a:t>
            </a:r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339725" y="5937250"/>
            <a:ext cx="3135313" cy="511175"/>
            <a:chOff x="690" y="3838"/>
            <a:chExt cx="1510" cy="322"/>
          </a:xfrm>
        </p:grpSpPr>
        <p:sp>
          <p:nvSpPr>
            <p:cNvPr id="10267" name="AutoShape 27"/>
            <p:cNvSpPr>
              <a:spLocks noChangeArrowheads="1"/>
            </p:cNvSpPr>
            <p:nvPr/>
          </p:nvSpPr>
          <p:spPr bwMode="auto">
            <a:xfrm>
              <a:off x="690" y="3838"/>
              <a:ext cx="676" cy="32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луч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NM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1490" y="3838"/>
              <a:ext cx="710" cy="32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луч</a:t>
              </a:r>
              <a:r>
                <a:rPr lang="ru-RU" altLang="ru-RU" sz="240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NP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5651500" y="6092825"/>
            <a:ext cx="2881313" cy="511175"/>
            <a:chOff x="3849" y="3838"/>
            <a:chExt cx="1526" cy="322"/>
          </a:xfrm>
        </p:grpSpPr>
        <p:sp>
          <p:nvSpPr>
            <p:cNvPr id="10269" name="AutoShape 29"/>
            <p:cNvSpPr>
              <a:spLocks noChangeArrowheads="1"/>
            </p:cNvSpPr>
            <p:nvPr/>
          </p:nvSpPr>
          <p:spPr bwMode="auto">
            <a:xfrm>
              <a:off x="3849" y="3838"/>
              <a:ext cx="708" cy="322"/>
            </a:xfrm>
            <a:prstGeom prst="roundRect">
              <a:avLst>
                <a:gd name="adj" fmla="val 16667"/>
              </a:avLst>
            </a:prstGeom>
            <a:solidFill>
              <a:srgbClr val="FFEAD5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луч</a:t>
              </a:r>
              <a:r>
                <a:rPr lang="ru-RU" altLang="ru-RU">
                  <a:sym typeface="Symbol" pitchFamily="18" charset="2"/>
                </a:rPr>
                <a:t>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SR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70" name="AutoShape 30"/>
            <p:cNvSpPr>
              <a:spLocks noChangeArrowheads="1"/>
            </p:cNvSpPr>
            <p:nvPr/>
          </p:nvSpPr>
          <p:spPr bwMode="auto">
            <a:xfrm>
              <a:off x="4665" y="3838"/>
              <a:ext cx="710" cy="322"/>
            </a:xfrm>
            <a:prstGeom prst="roundRect">
              <a:avLst>
                <a:gd name="adj" fmla="val 16667"/>
              </a:avLst>
            </a:prstGeom>
            <a:solidFill>
              <a:srgbClr val="FFEAD5"/>
            </a:solidFill>
            <a:ln w="381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  <a:sym typeface="Symbol" pitchFamily="18" charset="2"/>
                </a:rPr>
                <a:t>луч</a:t>
              </a:r>
              <a:r>
                <a:rPr lang="ru-RU" altLang="ru-RU" sz="240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altLang="ru-RU" sz="2400" b="1" i="1">
                  <a:latin typeface="Times New Roman" pitchFamily="18" charset="0"/>
                  <a:sym typeface="Symbol" pitchFamily="18" charset="2"/>
                </a:rPr>
                <a:t>ST</a:t>
              </a:r>
              <a:endParaRPr lang="ru-RU" altLang="ru-RU" sz="2400" b="1" i="1">
                <a:latin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10262" grpId="0" animBg="1"/>
      <p:bldP spid="10264" grpId="0" animBg="1"/>
      <p:bldP spid="102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396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6600FF"/>
                </a:solidFill>
              </a:rPr>
              <a:t>Виды  углов</a:t>
            </a: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1066800" y="16002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10668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4196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76962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6781800" y="2362200"/>
            <a:ext cx="153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C3300"/>
                </a:solidFill>
              </a:rPr>
              <a:t>тупой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429000" y="2362200"/>
            <a:ext cx="1903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C3300"/>
                </a:solidFill>
              </a:rPr>
              <a:t>острый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81000" y="23622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CC3300"/>
                </a:solidFill>
              </a:rPr>
              <a:t>прямой</a:t>
            </a: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1143000" y="3429000"/>
            <a:ext cx="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3643313" y="5000625"/>
            <a:ext cx="1905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5715000" y="3643313"/>
            <a:ext cx="914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1143000" y="5000625"/>
            <a:ext cx="167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H="1">
            <a:off x="3643313" y="3286125"/>
            <a:ext cx="15240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6629400" y="50292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43313" y="3714750"/>
            <a:ext cx="1371600" cy="1295400"/>
            <a:chOff x="1056" y="1296"/>
            <a:chExt cx="1920" cy="1680"/>
          </a:xfrm>
        </p:grpSpPr>
        <p:sp>
          <p:nvSpPr>
            <p:cNvPr id="11287" name="AutoShape 19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8" name="AutoShape 20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643688" y="3714750"/>
            <a:ext cx="1371600" cy="1295400"/>
            <a:chOff x="1056" y="1296"/>
            <a:chExt cx="1920" cy="1680"/>
          </a:xfrm>
        </p:grpSpPr>
        <p:sp>
          <p:nvSpPr>
            <p:cNvPr id="11285" name="AutoShape 22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6" name="AutoShape 23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143000" y="3714750"/>
            <a:ext cx="1371600" cy="1295400"/>
            <a:chOff x="1056" y="1296"/>
            <a:chExt cx="1920" cy="1680"/>
          </a:xfrm>
        </p:grpSpPr>
        <p:sp>
          <p:nvSpPr>
            <p:cNvPr id="11283" name="AutoShape 25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4" name="AutoShape 26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1791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525588" y="382588"/>
            <a:ext cx="6237287" cy="510778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ysClr val="windowText" lastClr="000000"/>
                </a:solidFill>
              </a:rPr>
              <a:t>Развернутый угол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865188" y="2381250"/>
            <a:ext cx="2160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1866900" y="2349500"/>
            <a:ext cx="71438" cy="714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55650" y="2420938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i="1" dirty="0">
                <a:latin typeface="Times New Roman" pitchFamily="18" charset="0"/>
              </a:rPr>
              <a:t>A          O            B</a:t>
            </a:r>
            <a:endParaRPr lang="ru-RU" altLang="ru-RU" sz="2400" b="1" i="1" dirty="0">
              <a:latin typeface="Times New Roman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348038" y="1773238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i="1" dirty="0">
                <a:latin typeface="Times New Roman" pitchFamily="18" charset="0"/>
              </a:rPr>
              <a:t>O A </a:t>
            </a:r>
            <a:r>
              <a:rPr lang="ru-RU" altLang="ru-RU" sz="2400" b="1" i="1" dirty="0">
                <a:latin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</a:rPr>
              <a:t>и</a:t>
            </a:r>
            <a:r>
              <a:rPr lang="ru-RU" altLang="ru-RU" sz="2400" b="1" i="1" dirty="0">
                <a:latin typeface="Times New Roman" pitchFamily="18" charset="0"/>
              </a:rPr>
              <a:t>  </a:t>
            </a:r>
            <a:r>
              <a:rPr lang="en-US" altLang="ru-RU" sz="2400" b="1" i="1" dirty="0">
                <a:latin typeface="Times New Roman" pitchFamily="18" charset="0"/>
              </a:rPr>
              <a:t>O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en-US" altLang="ru-RU" sz="2400" b="1" i="1" dirty="0">
                <a:latin typeface="Times New Roman" pitchFamily="18" charset="0"/>
              </a:rPr>
              <a:t>B </a:t>
            </a:r>
            <a:r>
              <a:rPr lang="ru-RU" altLang="ru-RU" sz="2400" b="1" dirty="0">
                <a:latin typeface="Times New Roman" pitchFamily="18" charset="0"/>
              </a:rPr>
              <a:t>–</a:t>
            </a:r>
            <a:r>
              <a:rPr lang="ru-RU" altLang="ru-RU" sz="2400" b="1" i="1" dirty="0">
                <a:latin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</a:rPr>
              <a:t>дополнительные лучи,</a:t>
            </a:r>
            <a:r>
              <a:rPr lang="ru-RU" altLang="ru-RU" sz="2400" b="1" i="1" dirty="0">
                <a:latin typeface="Times New Roman" pitchFamily="18" charset="0"/>
              </a:rPr>
              <a:t>                                     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156325" y="2205038"/>
            <a:ext cx="16573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</a:rPr>
              <a:t>или</a:t>
            </a:r>
          </a:p>
          <a:p>
            <a:r>
              <a:rPr lang="ru-RU" altLang="ru-RU" b="1" i="1"/>
              <a:t>                        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5219700" y="2630488"/>
            <a:ext cx="349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</a:rPr>
              <a:t>противоположные лучи</a:t>
            </a: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1166813" y="3695700"/>
            <a:ext cx="6634162" cy="1328023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Развернутый угол – это угол, образованный дополнительными </a:t>
            </a:r>
            <a:r>
              <a:rPr lang="ru-RU" altLang="ru-RU" sz="2400" b="1" dirty="0" smtClean="0">
                <a:solidFill>
                  <a:sysClr val="windowText" lastClr="000000"/>
                </a:solidFill>
              </a:rPr>
              <a:t>лучами </a:t>
            </a:r>
            <a:endParaRPr lang="ru-RU" altLang="ru-RU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15" grpId="0" animBg="1"/>
      <p:bldP spid="8216" grpId="0" animBg="1"/>
      <p:bldP spid="8218" grpId="0"/>
      <p:bldP spid="8220" grpId="0"/>
      <p:bldP spid="8221" grpId="0"/>
      <p:bldP spid="8222" grpId="0"/>
      <p:bldP spid="8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686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682</Words>
  <Application>Microsoft Office PowerPoint</Application>
  <PresentationFormat>Экран (4:3)</PresentationFormat>
  <Paragraphs>237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Courier New</vt:lpstr>
      <vt:lpstr>Garamond</vt:lpstr>
      <vt:lpstr>Georgia</vt:lpstr>
      <vt:lpstr>Symbol</vt:lpstr>
      <vt:lpstr>Times New Roman</vt:lpstr>
      <vt:lpstr>Wingdings</vt:lpstr>
      <vt:lpstr>Натуральные материалы</vt:lpstr>
      <vt:lpstr>УГЛЫ   .</vt:lpstr>
      <vt:lpstr>Презентация PowerPoint</vt:lpstr>
      <vt:lpstr>Выполните алгоритм:</vt:lpstr>
      <vt:lpstr>Презентация PowerPoint</vt:lpstr>
      <vt:lpstr>Презентация PowerPoint</vt:lpstr>
      <vt:lpstr>Презентация PowerPoint</vt:lpstr>
      <vt:lpstr>Виды 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транспортиров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15.04.2016  Классная работа</dc:title>
  <dc:creator>Учитель</dc:creator>
  <cp:lastModifiedBy>79190892732</cp:lastModifiedBy>
  <cp:revision>5</cp:revision>
  <dcterms:created xsi:type="dcterms:W3CDTF">2016-04-15T06:24:42Z</dcterms:created>
  <dcterms:modified xsi:type="dcterms:W3CDTF">2022-12-15T19:09:39Z</dcterms:modified>
</cp:coreProperties>
</file>